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5.png" ContentType="image/jpeg"/>
  <Override PartName="/ppt/media/image6.png" ContentType="image/jpeg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7" r:id="rId2"/>
    <p:sldMasterId id="2147483713" r:id="rId3"/>
  </p:sldMasterIdLst>
  <p:notesMasterIdLst>
    <p:notesMasterId r:id="rId14"/>
  </p:notesMasterIdLst>
  <p:sldIdLst>
    <p:sldId id="256" r:id="rId4"/>
    <p:sldId id="265" r:id="rId5"/>
    <p:sldId id="305" r:id="rId6"/>
    <p:sldId id="306" r:id="rId7"/>
    <p:sldId id="297" r:id="rId8"/>
    <p:sldId id="303" r:id="rId9"/>
    <p:sldId id="304" r:id="rId10"/>
    <p:sldId id="299" r:id="rId11"/>
    <p:sldId id="301" r:id="rId12"/>
    <p:sldId id="286" r:id="rId13"/>
  </p:sldIdLst>
  <p:sldSz cx="9144000" cy="6858000" type="screen4x3"/>
  <p:notesSz cx="6670675" cy="99250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6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ctangle 1"/>
          <p:cNvSpPr/>
          <p:nvPr/>
        </p:nvSpPr>
        <p:spPr>
          <a:xfrm>
            <a:off x="0" y="0"/>
            <a:ext cx="6670800" cy="99252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755280" y="5078160"/>
            <a:ext cx="6046920" cy="48099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Pulse para editar el formato de las notas</a:t>
            </a:r>
          </a:p>
        </p:txBody>
      </p:sp>
      <p:sp>
        <p:nvSpPr>
          <p:cNvPr id="21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79600" cy="5335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95000"/>
              </a:lnSpc>
            </a:pPr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&lt;encabezamiento&gt;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dt"/>
          </p:nvPr>
        </p:nvSpPr>
        <p:spPr>
          <a:xfrm>
            <a:off x="4277880" y="0"/>
            <a:ext cx="3279960" cy="5335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95000"/>
              </a:lnSpc>
            </a:pPr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&lt;fecha/hora&gt;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ftr"/>
          </p:nvPr>
        </p:nvSpPr>
        <p:spPr>
          <a:xfrm>
            <a:off x="0" y="10156680"/>
            <a:ext cx="3279600" cy="533520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lnSpc>
                <a:spcPct val="95000"/>
              </a:lnSpc>
            </a:pPr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&lt;pie de página&gt;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PlaceHolder 6"/>
          <p:cNvSpPr>
            <a:spLocks noGrp="1"/>
          </p:cNvSpPr>
          <p:nvPr>
            <p:ph type="sldNum"/>
          </p:nvPr>
        </p:nvSpPr>
        <p:spPr>
          <a:xfrm>
            <a:off x="4277880" y="10156680"/>
            <a:ext cx="3279960" cy="53352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>
              <a:lnSpc>
                <a:spcPct val="95000"/>
              </a:lnSpc>
            </a:pPr>
            <a:fld id="{AF65D139-A60D-48A5-859D-6F3E4EC3326C}" type="slidenum"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‹Nº›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TextShape 1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TextShape 1"/>
          <p:cNvSpPr txBox="1"/>
          <p:nvPr/>
        </p:nvSpPr>
        <p:spPr>
          <a:xfrm>
            <a:off x="666360" y="4714560"/>
            <a:ext cx="5335560" cy="446724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>
            <a:extLst>
              <a:ext uri="{FF2B5EF4-FFF2-40B4-BE49-F238E27FC236}">
                <a16:creationId xmlns:a16="http://schemas.microsoft.com/office/drawing/2014/main" id="{C7958AAC-C281-4FAA-B98A-8718ECE322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57FDF1-1BCF-4635-8180-76586DF232FD}" type="slidenum">
              <a:rPr lang="es-ES" altLang="es-E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s-ES" altLang="es-ES" sz="1400"/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B460E0A3-1795-4FEC-9562-5BD8EA47C6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54063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98D7C6C5-3CBE-4111-80C6-2C2030AD2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01023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TextShape 1"/>
          <p:cNvSpPr txBox="1"/>
          <p:nvPr/>
        </p:nvSpPr>
        <p:spPr>
          <a:xfrm>
            <a:off x="666360" y="4714920"/>
            <a:ext cx="5334120" cy="4465440"/>
          </a:xfrm>
          <a:prstGeom prst="rect">
            <a:avLst/>
          </a:prstGeom>
          <a:noFill/>
          <a:ln>
            <a:noFill/>
          </a:ln>
        </p:spPr>
      </p:sp>
      <p:sp>
        <p:nvSpPr>
          <p:cNvPr id="392" name="CustomShape 2"/>
          <p:cNvSpPr/>
          <p:nvPr/>
        </p:nvSpPr>
        <p:spPr>
          <a:xfrm>
            <a:off x="3778200" y="9428040"/>
            <a:ext cx="2889360" cy="49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3BAA776-0F84-4C7E-865D-0A47C41DFB3A}" type="slidenum">
              <a:rPr lang="es-E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10</a:t>
            </a:fld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n 33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n 34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Imagen 141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143" name="Imagen 142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4" name="Imagen 213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215" name="Imagen 214"/>
          <p:cNvPicPr/>
          <p:nvPr/>
        </p:nvPicPr>
        <p:blipFill>
          <a:blip r:embed="rId2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</p:spPr>
        <p:txBody>
          <a:bodyPr lIns="0" tIns="0" rIns="0" bIns="0"/>
          <a:lstStyle/>
          <a:p>
            <a:pPr marL="342720" indent="-342720"/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</a:p>
          <a:p>
            <a:pPr marL="742680" lvl="1" indent="-285480">
              <a:buClr>
                <a:srgbClr val="000000"/>
              </a:buClr>
              <a:buFont typeface="Times New Roman"/>
              <a:buChar char="–"/>
            </a:pPr>
            <a:r>
              <a:rPr lang="es-E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</a:p>
          <a:p>
            <a:pPr marL="1143000" lvl="2" indent="-228600">
              <a:buClr>
                <a:srgbClr val="000000"/>
              </a:buClr>
              <a:buFont typeface="Times New Roman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</a:p>
          <a:p>
            <a:pPr marL="1600200" lvl="3" indent="-228600">
              <a:buClr>
                <a:srgbClr val="000000"/>
              </a:buClr>
              <a:buFont typeface="Times New Roman"/>
              <a:buChar char="–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</a:p>
          <a:p>
            <a:pPr marL="2057400" lvl="4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</a:p>
          <a:p>
            <a:pPr marL="2057400" lvl="5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</a:p>
          <a:p>
            <a:pPr marL="2057400" lvl="6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del texto de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2520"/>
            <a:ext cx="8228160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del texto de título</a:t>
            </a: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</p:spPr>
        <p:txBody>
          <a:bodyPr lIns="0" tIns="28440" rIns="0" bIns="0"/>
          <a:lstStyle/>
          <a:p>
            <a:pPr marL="342720" indent="-342720"/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</a:p>
          <a:p>
            <a:pPr marL="742680" lvl="1" indent="-285480">
              <a:buClr>
                <a:srgbClr val="000000"/>
              </a:buClr>
              <a:buFont typeface="Times New Roman"/>
              <a:buChar char="–"/>
            </a:pPr>
            <a:r>
              <a:rPr lang="es-E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</a:p>
          <a:p>
            <a:pPr marL="1143000" lvl="2" indent="-228600">
              <a:buClr>
                <a:srgbClr val="000000"/>
              </a:buClr>
              <a:buFont typeface="Times New Roman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</a:p>
          <a:p>
            <a:pPr marL="1600200" lvl="3" indent="-228600">
              <a:buClr>
                <a:srgbClr val="000000"/>
              </a:buClr>
              <a:buFont typeface="Times New Roman"/>
              <a:buChar char="–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</a:p>
          <a:p>
            <a:pPr marL="2057400" lvl="4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</a:p>
          <a:p>
            <a:pPr marL="2057400" lvl="5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</a:p>
          <a:p>
            <a:pPr marL="2057400" lvl="6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del texto de título</a:t>
            </a: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342720" indent="-342720"/>
            <a:r>
              <a:rPr lang="es-E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</a:p>
          <a:p>
            <a:pPr marL="742680" lvl="1" indent="-285480">
              <a:buClr>
                <a:srgbClr val="000000"/>
              </a:buClr>
              <a:buFont typeface="Times New Roman"/>
              <a:buChar char="–"/>
            </a:pPr>
            <a:r>
              <a:rPr lang="es-E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</a:p>
          <a:p>
            <a:pPr marL="1143000" lvl="2" indent="-228600">
              <a:buClr>
                <a:srgbClr val="000000"/>
              </a:buClr>
              <a:buFont typeface="Times New Roman"/>
              <a:buChar char="•"/>
            </a:pPr>
            <a:r>
              <a:rPr lang="es-E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</a:p>
          <a:p>
            <a:pPr marL="1600200" lvl="3" indent="-228600">
              <a:buClr>
                <a:srgbClr val="000000"/>
              </a:buClr>
              <a:buFont typeface="Times New Roman"/>
              <a:buChar char="–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</a:p>
          <a:p>
            <a:pPr marL="2057400" lvl="4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</a:p>
          <a:p>
            <a:pPr marL="2057400" lvl="5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</a:p>
          <a:p>
            <a:pPr marL="2057400" lvl="6" indent="-228600">
              <a:buClr>
                <a:srgbClr val="000000"/>
              </a:buClr>
              <a:buFont typeface="Times New Roman"/>
              <a:buChar char="»"/>
            </a:pPr>
            <a:r>
              <a:rPr lang="es-E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youtube.com/user/dreig9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user/dreig9" TargetMode="Externa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0" y="672474"/>
            <a:ext cx="9142560" cy="942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/>
          <a:lstStyle/>
          <a:p>
            <a:pPr algn="r">
              <a:lnSpc>
                <a:spcPct val="100000"/>
              </a:lnSpc>
            </a:pPr>
            <a:r>
              <a:rPr lang="es-ES" sz="3600" spc="-1" dirty="0" err="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Com</a:t>
            </a:r>
            <a:r>
              <a:rPr lang="es-ES" sz="3600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3600" spc="-1" dirty="0" err="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fer</a:t>
            </a:r>
            <a:r>
              <a:rPr lang="es-ES" sz="3600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3600" spc="-1" dirty="0" err="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comunitat</a:t>
            </a:r>
            <a:r>
              <a:rPr lang="es-ES" sz="3600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3600" spc="-1" dirty="0" err="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amb</a:t>
            </a:r>
            <a:r>
              <a:rPr lang="es-ES" sz="3600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3600" spc="-1" dirty="0" err="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els</a:t>
            </a:r>
            <a:r>
              <a:rPr lang="es-ES" sz="3600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3600" spc="-1" dirty="0" err="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joves</a:t>
            </a:r>
            <a:r>
              <a:rPr lang="es-ES" sz="3600" spc="-1" dirty="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3600" spc="-1" dirty="0" err="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GenZ</a:t>
            </a:r>
            <a:endParaRPr lang="es-ES" sz="2000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b="0" strike="noStrike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b="0" strike="noStrike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b="0" strike="noStrike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b="0" strike="noStrike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endParaRPr lang="es-ES" sz="2000" b="0" strike="noStrike" spc="-1" dirty="0">
              <a:solidFill>
                <a:srgbClr val="DB0202"/>
              </a:solidFill>
              <a:uFill>
                <a:solidFill>
                  <a:srgbClr val="FFFFFF"/>
                </a:solidFill>
              </a:uFill>
              <a:latin typeface="Verdana"/>
              <a:ea typeface="DejaVu Sans"/>
            </a:endParaRPr>
          </a:p>
          <a:p>
            <a:pPr algn="r">
              <a:lnSpc>
                <a:spcPct val="100000"/>
              </a:lnSpc>
            </a:pPr>
            <a:r>
              <a:rPr lang="es-ES" sz="2000" spc="-1" dirty="0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    </a:t>
            </a:r>
            <a:r>
              <a:rPr lang="es-ES" sz="2000" b="0" strike="noStrike" spc="-1" dirty="0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Dolors Reig @</a:t>
            </a:r>
            <a:r>
              <a:rPr lang="es-ES" sz="2000" b="0" strike="noStrike" spc="-1" dirty="0" err="1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dreig</a:t>
            </a:r>
            <a:r>
              <a:rPr lang="es-ES" sz="2000" b="0" strike="noStrike" spc="-1" dirty="0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(dreig</a:t>
            </a:r>
            <a:r>
              <a:rPr lang="es-ES" sz="2000" spc="-1" dirty="0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.eu)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F28C6F5E-E8D0-4E07-9CE0-572AC5D342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5421313"/>
            <a:ext cx="5267325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1707ACD-2837-4A95-AC65-D78D7F29A1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7" y="5370358"/>
            <a:ext cx="2534610" cy="143668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CustomShape 1"/>
          <p:cNvSpPr/>
          <p:nvPr/>
        </p:nvSpPr>
        <p:spPr>
          <a:xfrm>
            <a:off x="1382760" y="252360"/>
            <a:ext cx="5753160" cy="94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2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TÍTULO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Subtítulo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ea typeface="Verdana"/>
              </a:rPr>
              <a:t> 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2" name="CustomShape 2"/>
          <p:cNvSpPr/>
          <p:nvPr/>
        </p:nvSpPr>
        <p:spPr>
          <a:xfrm>
            <a:off x="1380960" y="1052640"/>
            <a:ext cx="5166000" cy="16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ES" sz="1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Día Mes Año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4" name="CustomShape 4"/>
          <p:cNvSpPr/>
          <p:nvPr/>
        </p:nvSpPr>
        <p:spPr>
          <a:xfrm>
            <a:off x="-204840" y="252360"/>
            <a:ext cx="425772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AB3D79B7-765C-4E6F-ACE7-E44DE12EE3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1" r="19553" b="37189"/>
          <a:stretch>
            <a:fillRect/>
          </a:stretch>
        </p:blipFill>
        <p:spPr bwMode="auto">
          <a:xfrm>
            <a:off x="395288" y="5421313"/>
            <a:ext cx="2917825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E42CE097-B90C-4981-9A69-8D6CDAC52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5421313"/>
            <a:ext cx="5267325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3290EFD-475D-498A-BD7B-2D933E1B5D87}"/>
              </a:ext>
            </a:extLst>
          </p:cNvPr>
          <p:cNvSpPr txBox="1"/>
          <p:nvPr/>
        </p:nvSpPr>
        <p:spPr>
          <a:xfrm>
            <a:off x="537240" y="2260381"/>
            <a:ext cx="1952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err="1"/>
              <a:t>Gràcies</a:t>
            </a:r>
            <a:endParaRPr lang="es-ES" sz="40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E217D6C-5517-4FC0-BC69-B56393B6B3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653" y="3887546"/>
            <a:ext cx="2534610" cy="1436687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37AF4E45-68C9-4FF9-AB7A-597B2DA336A6}"/>
              </a:ext>
            </a:extLst>
          </p:cNvPr>
          <p:cNvSpPr/>
          <p:nvPr/>
        </p:nvSpPr>
        <p:spPr>
          <a:xfrm>
            <a:off x="2328836" y="4940718"/>
            <a:ext cx="39678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hlinkClick r:id="rId6"/>
              </a:rPr>
              <a:t>https://www.youtube.com/user/dreig9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66760" y="1768644"/>
            <a:ext cx="8556480" cy="4902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1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SUPERPODERS 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1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lnSpc>
                <a:spcPct val="101000"/>
              </a:lnSpc>
              <a:buFontTx/>
              <a:buChar char="-"/>
            </a:pP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Intel.ligència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col.lectiva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, información</a:t>
            </a:r>
          </a:p>
          <a:p>
            <a:pPr marL="457200" indent="-457200">
              <a:lnSpc>
                <a:spcPct val="101000"/>
              </a:lnSpc>
              <a:buFontTx/>
              <a:buChar char="-"/>
            </a:pP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Llibertat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(personal 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long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tail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)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1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  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Participació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, 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Creativitat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1000"/>
              </a:lnSpc>
            </a:pP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-   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Autonomia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(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aprenentatge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permanent</a:t>
            </a:r>
            <a:r>
              <a:rPr lang="es-ES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  <a:ea typeface="DejaVu Sans"/>
              </a:rPr>
              <a:t>)</a:t>
            </a:r>
          </a:p>
        </p:txBody>
      </p:sp>
      <p:sp>
        <p:nvSpPr>
          <p:cNvPr id="268" name="CustomShape 2"/>
          <p:cNvSpPr/>
          <p:nvPr/>
        </p:nvSpPr>
        <p:spPr>
          <a:xfrm>
            <a:off x="6646714" y="5147270"/>
            <a:ext cx="2109240" cy="70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Som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herois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que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hem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estat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s-E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esperant</a:t>
            </a:r>
            <a:r>
              <a:rPr lang="es-E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”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ES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Indis</a:t>
            </a:r>
            <a:r>
              <a:rPr lang="es-ES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s-ES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Hopi</a:t>
            </a:r>
            <a:endParaRPr lang="es-E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9" name="Imagen 268"/>
          <p:cNvPicPr/>
          <p:nvPr/>
        </p:nvPicPr>
        <p:blipFill>
          <a:blip r:embed="rId3"/>
          <a:stretch/>
        </p:blipFill>
        <p:spPr>
          <a:xfrm>
            <a:off x="6389280" y="388746"/>
            <a:ext cx="2433960" cy="1944720"/>
          </a:xfrm>
          <a:prstGeom prst="rect">
            <a:avLst/>
          </a:prstGeom>
          <a:ln>
            <a:noFill/>
          </a:ln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AA0450CB-4209-49A6-BE98-04B7EDFDBBF5}"/>
              </a:ext>
            </a:extLst>
          </p:cNvPr>
          <p:cNvSpPr/>
          <p:nvPr/>
        </p:nvSpPr>
        <p:spPr>
          <a:xfrm>
            <a:off x="2802088" y="6301432"/>
            <a:ext cx="3649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pc="-1" dirty="0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Dolors Reig @</a:t>
            </a:r>
            <a:r>
              <a:rPr lang="es-ES" spc="-1" dirty="0" err="1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dreig</a:t>
            </a:r>
            <a:r>
              <a:rPr lang="es-ES" spc="-1" dirty="0">
                <a:solidFill>
                  <a:srgbClr val="DB020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(dreig.eu)</a:t>
            </a:r>
            <a:endParaRPr lang="es-ES" sz="16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01392-94F2-43B6-BAC7-A8A3FB81754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Ecologies</a:t>
            </a:r>
            <a:r>
              <a:rPr lang="es-ES" dirty="0"/>
              <a:t>: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són</a:t>
            </a:r>
            <a:r>
              <a:rPr lang="es-ES" dirty="0"/>
              <a:t>? (2018)</a:t>
            </a:r>
          </a:p>
        </p:txBody>
      </p:sp>
      <p:pic>
        <p:nvPicPr>
          <p:cNvPr id="5" name="Marcador de contenido 4" descr="Imagen que contiene texto&#10;&#10;Descripción generada con confianza alta">
            <a:extLst>
              <a:ext uri="{FF2B5EF4-FFF2-40B4-BE49-F238E27FC236}">
                <a16:creationId xmlns:a16="http://schemas.microsoft.com/office/drawing/2014/main" id="{45CCF81C-87F7-4179-B96D-9605FC0172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123" y="2065880"/>
            <a:ext cx="6345192" cy="35304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422B8F6-0201-4810-BE8E-2482AD20B7A8}"/>
              </a:ext>
            </a:extLst>
          </p:cNvPr>
          <p:cNvSpPr txBox="1"/>
          <p:nvPr/>
        </p:nvSpPr>
        <p:spPr>
          <a:xfrm>
            <a:off x="4790803" y="5661211"/>
            <a:ext cx="384598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350" dirty="0" err="1"/>
              <a:t>Src</a:t>
            </a:r>
            <a:r>
              <a:rPr lang="es-ES" sz="1350" dirty="0"/>
              <a:t>. Wondershare, </a:t>
            </a:r>
            <a:r>
              <a:rPr lang="es-ES" sz="1350" dirty="0" err="1"/>
              <a:t>Filmora</a:t>
            </a:r>
            <a:r>
              <a:rPr lang="es-ES" sz="1350" dirty="0"/>
              <a:t> (citados en el video)</a:t>
            </a:r>
          </a:p>
        </p:txBody>
      </p:sp>
    </p:spTree>
    <p:extLst>
      <p:ext uri="{BB962C8B-B14F-4D97-AF65-F5344CB8AC3E}">
        <p14:creationId xmlns:p14="http://schemas.microsoft.com/office/powerpoint/2010/main" val="36208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A60CBB-7E3C-4ABE-AA9C-90FE628D8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Tendència</a:t>
            </a:r>
            <a:r>
              <a:rPr lang="es-ES" dirty="0"/>
              <a:t> 2018: </a:t>
            </a:r>
            <a:r>
              <a:rPr lang="es-ES" dirty="0" err="1"/>
              <a:t>Bons</a:t>
            </a:r>
            <a:r>
              <a:rPr lang="es-ES" dirty="0"/>
              <a:t> </a:t>
            </a:r>
            <a:r>
              <a:rPr lang="es-ES" dirty="0" err="1"/>
              <a:t>continguts</a:t>
            </a:r>
            <a:r>
              <a:rPr lang="es-ES" dirty="0"/>
              <a:t> (generen </a:t>
            </a:r>
            <a:r>
              <a:rPr lang="es-ES" dirty="0" err="1"/>
              <a:t>comunitat</a:t>
            </a:r>
            <a:r>
              <a:rPr lang="es-ES" dirty="0"/>
              <a:t>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61797C8-A866-464B-A661-098137B1DAF9}"/>
              </a:ext>
            </a:extLst>
          </p:cNvPr>
          <p:cNvSpPr txBox="1"/>
          <p:nvPr/>
        </p:nvSpPr>
        <p:spPr>
          <a:xfrm>
            <a:off x="230983" y="2261371"/>
            <a:ext cx="891301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/>
              <a:t>-</a:t>
            </a:r>
            <a:r>
              <a:rPr lang="es-ES" sz="4000" dirty="0" err="1"/>
              <a:t>Didáctics</a:t>
            </a:r>
            <a:endParaRPr lang="es-ES" sz="4000" dirty="0"/>
          </a:p>
          <a:p>
            <a:r>
              <a:rPr lang="es-ES" sz="4000" dirty="0"/>
              <a:t>-</a:t>
            </a:r>
            <a:r>
              <a:rPr lang="es-ES" sz="4000" dirty="0" err="1"/>
              <a:t>Emocionants</a:t>
            </a:r>
            <a:endParaRPr lang="es-ES" sz="4000" dirty="0"/>
          </a:p>
          <a:p>
            <a:r>
              <a:rPr lang="es-ES" sz="4000" dirty="0"/>
              <a:t>-</a:t>
            </a:r>
            <a:r>
              <a:rPr lang="es-ES" sz="4000" dirty="0" err="1"/>
              <a:t>Lúdics</a:t>
            </a:r>
            <a:r>
              <a:rPr lang="es-ES" sz="4000" dirty="0"/>
              <a:t>, graciosos</a:t>
            </a:r>
          </a:p>
          <a:p>
            <a:r>
              <a:rPr lang="es-ES" sz="4000" dirty="0"/>
              <a:t>-</a:t>
            </a:r>
            <a:r>
              <a:rPr lang="es-ES" sz="4000" dirty="0" err="1"/>
              <a:t>Originals</a:t>
            </a:r>
            <a:r>
              <a:rPr lang="es-ES" sz="4000" dirty="0"/>
              <a:t> (up </a:t>
            </a:r>
            <a:r>
              <a:rPr lang="es-ES" sz="4000" dirty="0" err="1"/>
              <a:t>to</a:t>
            </a:r>
            <a:r>
              <a:rPr lang="es-ES" sz="4000" dirty="0"/>
              <a:t> date)</a:t>
            </a:r>
          </a:p>
          <a:p>
            <a:r>
              <a:rPr lang="es-ES" sz="4000" dirty="0"/>
              <a:t>-</a:t>
            </a:r>
            <a:r>
              <a:rPr lang="es-ES" sz="4000" dirty="0" err="1"/>
              <a:t>Multimèdia</a:t>
            </a:r>
            <a:r>
              <a:rPr lang="es-ES" sz="4000" dirty="0"/>
              <a:t>: video, </a:t>
            </a:r>
            <a:r>
              <a:rPr lang="es-ES" sz="4000" dirty="0" err="1"/>
              <a:t>directe</a:t>
            </a:r>
            <a:r>
              <a:rPr lang="es-ES" sz="4000" dirty="0"/>
              <a:t>, </a:t>
            </a:r>
            <a:r>
              <a:rPr lang="es-ES" sz="4000" dirty="0" err="1"/>
              <a:t>instantanis</a:t>
            </a:r>
            <a:endParaRPr lang="es-ES" sz="4000" dirty="0"/>
          </a:p>
          <a:p>
            <a:r>
              <a:rPr lang="es-ES" sz="4000" dirty="0"/>
              <a:t>-</a:t>
            </a:r>
            <a:r>
              <a:rPr lang="es-ES" sz="4000" dirty="0" err="1"/>
              <a:t>Bones</a:t>
            </a:r>
            <a:r>
              <a:rPr lang="es-ES" sz="4000" dirty="0"/>
              <a:t> </a:t>
            </a:r>
            <a:r>
              <a:rPr lang="es-ES" sz="4000" dirty="0" err="1"/>
              <a:t>històries</a:t>
            </a:r>
            <a:r>
              <a:rPr lang="es-ES" sz="4000" dirty="0"/>
              <a:t> (</a:t>
            </a:r>
            <a:r>
              <a:rPr lang="es-ES" sz="4000" dirty="0" err="1"/>
              <a:t>transmedia</a:t>
            </a:r>
            <a:r>
              <a:rPr lang="es-ES" sz="4000" dirty="0"/>
              <a:t>)</a:t>
            </a:r>
          </a:p>
          <a:p>
            <a:endParaRPr lang="es-ES" sz="4000" dirty="0"/>
          </a:p>
          <a:p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1974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2C106-B7D7-4AB0-AB62-7CDE6F0622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1429" y="382382"/>
            <a:ext cx="7053542" cy="1050398"/>
          </a:xfrm>
        </p:spPr>
        <p:txBody>
          <a:bodyPr>
            <a:normAutofit fontScale="90000"/>
          </a:bodyPr>
          <a:lstStyle/>
          <a:p>
            <a:pPr lvl="0"/>
            <a:br>
              <a:rPr lang="es-ES" sz="2700" b="1" dirty="0"/>
            </a:br>
            <a:r>
              <a:rPr lang="es-ES" sz="2700" b="1" dirty="0" err="1"/>
              <a:t>Tendència</a:t>
            </a:r>
            <a:r>
              <a:rPr lang="es-ES" sz="2700" b="1" dirty="0"/>
              <a:t> 2018: Video, </a:t>
            </a:r>
            <a:r>
              <a:rPr lang="es-ES" sz="2700" b="1" dirty="0" err="1"/>
              <a:t>streaming</a:t>
            </a:r>
            <a:r>
              <a:rPr lang="es-ES" sz="2700" b="1" dirty="0"/>
              <a:t> en </a:t>
            </a:r>
            <a:r>
              <a:rPr lang="es-ES" sz="2700" b="1" dirty="0" err="1"/>
              <a:t>directe</a:t>
            </a:r>
            <a:r>
              <a:rPr lang="es-ES" sz="2700" b="1" dirty="0"/>
              <a:t>, </a:t>
            </a:r>
            <a:r>
              <a:rPr lang="es-ES" sz="2700" b="1" dirty="0" err="1"/>
              <a:t>Xarxes</a:t>
            </a:r>
            <a:r>
              <a:rPr lang="es-ES" sz="2700" b="1" dirty="0"/>
              <a:t> </a:t>
            </a:r>
            <a:r>
              <a:rPr lang="es-ES" sz="2700" b="1" dirty="0" err="1"/>
              <a:t>instantànies</a:t>
            </a:r>
            <a:r>
              <a:rPr lang="es-ES" sz="2700" b="1" dirty="0"/>
              <a:t> (</a:t>
            </a:r>
            <a:r>
              <a:rPr lang="es-ES" sz="2700" b="1" dirty="0" err="1"/>
              <a:t>estats</a:t>
            </a:r>
            <a:r>
              <a:rPr lang="es-ES" sz="2700" b="1" dirty="0"/>
              <a:t> FB, Instagram, </a:t>
            </a:r>
            <a:r>
              <a:rPr lang="es-ES" sz="2700" b="1" dirty="0" err="1"/>
              <a:t>etc</a:t>
            </a:r>
            <a:r>
              <a:rPr lang="es-ES" sz="2700" b="1" dirty="0"/>
              <a:t>)</a:t>
            </a:r>
            <a:br>
              <a:rPr lang="es-ES" sz="2700" b="1" dirty="0"/>
            </a:br>
            <a:endParaRPr lang="es-ES" sz="27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2CAF01-F388-4E6E-8CEE-CE6456CCEB4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0355" y="1676279"/>
            <a:ext cx="6188726" cy="3146611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s-ES" sz="2000" dirty="0"/>
              <a:t>EL VIDEO AJUDA A FER COMUNITAT, </a:t>
            </a:r>
            <a:r>
              <a:rPr lang="es-ES" sz="2000" dirty="0" err="1"/>
              <a:t>Game</a:t>
            </a:r>
            <a:r>
              <a:rPr lang="es-ES" sz="2000" dirty="0"/>
              <a:t> </a:t>
            </a:r>
            <a:r>
              <a:rPr lang="es-ES" sz="2000" dirty="0" err="1"/>
              <a:t>changer</a:t>
            </a:r>
            <a:r>
              <a:rPr lang="es-ES" sz="2000" dirty="0"/>
              <a:t> de la web que ve.</a:t>
            </a:r>
            <a:endParaRPr lang="es-ES" sz="2000" dirty="0">
              <a:solidFill>
                <a:srgbClr val="FFFF00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endParaRPr lang="es-ES" sz="2000" dirty="0"/>
          </a:p>
          <a:p>
            <a:pPr lvl="0">
              <a:lnSpc>
                <a:spcPct val="70000"/>
              </a:lnSpc>
            </a:pPr>
            <a:r>
              <a:rPr lang="es-ES" sz="2000" dirty="0"/>
              <a:t>Genera </a:t>
            </a:r>
            <a:r>
              <a:rPr lang="es-ES" sz="2000" dirty="0" err="1"/>
              <a:t>fins</a:t>
            </a:r>
            <a:r>
              <a:rPr lang="es-ES" sz="2000" dirty="0"/>
              <a:t> un 90% </a:t>
            </a:r>
            <a:r>
              <a:rPr lang="es-ES" sz="2000" dirty="0" err="1"/>
              <a:t>d´interaccions</a:t>
            </a:r>
            <a:r>
              <a:rPr lang="es-ES" sz="2000" dirty="0"/>
              <a:t>.</a:t>
            </a:r>
          </a:p>
          <a:p>
            <a:pPr lvl="0">
              <a:lnSpc>
                <a:spcPct val="70000"/>
              </a:lnSpc>
            </a:pPr>
            <a:endParaRPr lang="es-ES" sz="2000" i="1" dirty="0"/>
          </a:p>
          <a:p>
            <a:pPr marL="0" indent="0">
              <a:buNone/>
            </a:pPr>
            <a:r>
              <a:rPr lang="es-ES" sz="2000" i="1" dirty="0"/>
              <a:t>XARXES INSTANTÀNIES, </a:t>
            </a:r>
            <a:r>
              <a:rPr lang="es-ES" sz="2000" i="1" dirty="0" err="1"/>
              <a:t>streaming</a:t>
            </a:r>
            <a:r>
              <a:rPr lang="es-ES" sz="2000" i="1" dirty="0"/>
              <a:t>  </a:t>
            </a:r>
            <a:r>
              <a:rPr lang="es-ES" sz="2000" dirty="0"/>
              <a:t>(</a:t>
            </a:r>
            <a:r>
              <a:rPr lang="es-ES" sz="2000" dirty="0" err="1"/>
              <a:t>directe</a:t>
            </a:r>
            <a:r>
              <a:rPr lang="es-ES" sz="2000" dirty="0"/>
              <a:t>) genera:</a:t>
            </a:r>
          </a:p>
          <a:p>
            <a:pPr marL="0" indent="0">
              <a:buNone/>
            </a:pPr>
            <a:r>
              <a:rPr lang="es-ES" sz="2000" dirty="0"/>
              <a:t>-</a:t>
            </a:r>
            <a:r>
              <a:rPr lang="es-ES" sz="2000" dirty="0" err="1"/>
              <a:t>Confiança</a:t>
            </a:r>
            <a:r>
              <a:rPr lang="es-ES" sz="2000" dirty="0"/>
              <a:t> (transparencia, </a:t>
            </a:r>
            <a:r>
              <a:rPr lang="es-ES" sz="2000" dirty="0" err="1"/>
              <a:t>proximitat</a:t>
            </a:r>
            <a:r>
              <a:rPr lang="es-ES" sz="2000" dirty="0"/>
              <a:t>)</a:t>
            </a:r>
            <a:br>
              <a:rPr lang="es-ES" sz="2000" dirty="0"/>
            </a:br>
            <a:r>
              <a:rPr lang="es-ES" sz="2000" dirty="0"/>
              <a:t>-</a:t>
            </a:r>
            <a:r>
              <a:rPr lang="es-ES" sz="2000" dirty="0" err="1"/>
              <a:t>Urgència</a:t>
            </a:r>
            <a:r>
              <a:rPr lang="es-ES" sz="2000" dirty="0"/>
              <a:t> (</a:t>
            </a:r>
            <a:r>
              <a:rPr lang="es-ES" sz="2000" dirty="0" err="1"/>
              <a:t>aprofita</a:t>
            </a:r>
            <a:r>
              <a:rPr lang="es-ES" sz="2000" dirty="0"/>
              <a:t> el </a:t>
            </a:r>
            <a:r>
              <a:rPr lang="es-ES" sz="2000" dirty="0" err="1"/>
              <a:t>moment</a:t>
            </a:r>
            <a:r>
              <a:rPr lang="es-ES" sz="2000" dirty="0"/>
              <a:t>)</a:t>
            </a:r>
            <a:br>
              <a:rPr lang="es-ES" sz="2000" dirty="0"/>
            </a:br>
            <a:r>
              <a:rPr lang="es-ES" sz="2000" dirty="0"/>
              <a:t>-</a:t>
            </a:r>
            <a:r>
              <a:rPr lang="es-ES" sz="2000" dirty="0" err="1"/>
              <a:t>Exclusivitat</a:t>
            </a:r>
            <a:r>
              <a:rPr lang="es-ES" sz="2000" dirty="0"/>
              <a:t> (</a:t>
            </a:r>
            <a:r>
              <a:rPr lang="es-ES" sz="2000" dirty="0" err="1"/>
              <a:t>ho</a:t>
            </a:r>
            <a:r>
              <a:rPr lang="es-ES" sz="2000" dirty="0"/>
              <a:t> </a:t>
            </a:r>
            <a:r>
              <a:rPr lang="es-ES" sz="2000" dirty="0" err="1"/>
              <a:t>veus</a:t>
            </a:r>
            <a:r>
              <a:rPr lang="es-ES" sz="2000" dirty="0"/>
              <a:t> ara o </a:t>
            </a:r>
            <a:r>
              <a:rPr lang="es-ES" sz="2000" dirty="0" err="1"/>
              <a:t>mai</a:t>
            </a:r>
            <a:r>
              <a:rPr lang="es-ES" sz="2000" dirty="0"/>
              <a:t>)</a:t>
            </a:r>
            <a:br>
              <a:rPr lang="es-ES" sz="2000" dirty="0"/>
            </a:br>
            <a:r>
              <a:rPr lang="es-ES" sz="2000" dirty="0"/>
              <a:t>-</a:t>
            </a:r>
            <a:r>
              <a:rPr lang="es-ES" sz="2000" dirty="0" err="1"/>
              <a:t>Mostra</a:t>
            </a:r>
            <a:r>
              <a:rPr lang="es-ES" sz="2000" dirty="0"/>
              <a:t>  Compromís, </a:t>
            </a:r>
            <a:r>
              <a:rPr lang="es-ES" sz="2000" dirty="0" err="1"/>
              <a:t>fidelitat</a:t>
            </a:r>
            <a:r>
              <a:rPr lang="es-ES" sz="2000" dirty="0"/>
              <a:t>, </a:t>
            </a:r>
            <a:r>
              <a:rPr lang="es-ES" sz="2000" dirty="0" err="1"/>
              <a:t>responsabilitat</a:t>
            </a:r>
            <a:r>
              <a:rPr lang="es-ES" sz="2000" dirty="0"/>
              <a:t> (</a:t>
            </a:r>
            <a:r>
              <a:rPr lang="es-ES" sz="2000" dirty="0" err="1"/>
              <a:t>més</a:t>
            </a:r>
            <a:r>
              <a:rPr lang="es-ES" sz="2000" dirty="0"/>
              <a:t> difícil </a:t>
            </a:r>
            <a:r>
              <a:rPr lang="es-ES" sz="2000" dirty="0" err="1"/>
              <a:t>atendre</a:t>
            </a:r>
            <a:r>
              <a:rPr lang="es-ES" sz="2000" dirty="0"/>
              <a:t> les critiques </a:t>
            </a:r>
            <a:r>
              <a:rPr lang="es-ES" sz="2000" dirty="0" err="1"/>
              <a:t>com</a:t>
            </a:r>
            <a:r>
              <a:rPr lang="es-ES" sz="2000" dirty="0"/>
              <a:t> </a:t>
            </a:r>
            <a:r>
              <a:rPr lang="es-ES" sz="2000" dirty="0" err="1"/>
              <a:t>més</a:t>
            </a:r>
            <a:r>
              <a:rPr lang="es-ES" sz="2000" dirty="0"/>
              <a:t> </a:t>
            </a:r>
            <a:r>
              <a:rPr lang="es-ES" sz="2000" dirty="0" err="1"/>
              <a:t>inmediatesa</a:t>
            </a:r>
            <a:r>
              <a:rPr lang="es-ES" sz="2000" dirty="0"/>
              <a:t>)</a:t>
            </a:r>
          </a:p>
          <a:p>
            <a:pPr marL="0" indent="0">
              <a:buNone/>
            </a:pPr>
            <a:r>
              <a:rPr lang="es-ES" sz="2000" dirty="0"/>
              <a:t>-FOMO (sobre el propi </a:t>
            </a:r>
            <a:r>
              <a:rPr lang="es-ES" sz="2000" dirty="0" err="1"/>
              <a:t>cercles</a:t>
            </a:r>
            <a:r>
              <a:rPr lang="es-ES" sz="2000" dirty="0"/>
              <a:t> social, por a </a:t>
            </a:r>
            <a:r>
              <a:rPr lang="es-ES" sz="2000" dirty="0" err="1"/>
              <a:t>perdre´s</a:t>
            </a:r>
            <a:r>
              <a:rPr lang="es-ES" sz="2000" dirty="0"/>
              <a:t> alguna cosa si a </a:t>
            </a:r>
            <a:r>
              <a:rPr lang="es-ES" sz="2000" dirty="0" err="1"/>
              <a:t>més</a:t>
            </a:r>
            <a:r>
              <a:rPr lang="es-ES" sz="2000" dirty="0"/>
              <a:t> a </a:t>
            </a:r>
            <a:r>
              <a:rPr lang="es-ES" sz="2000" dirty="0" err="1"/>
              <a:t>més</a:t>
            </a:r>
            <a:r>
              <a:rPr lang="es-ES" sz="2000" dirty="0"/>
              <a:t> </a:t>
            </a:r>
            <a:r>
              <a:rPr lang="es-ES" sz="2000" dirty="0" err="1"/>
              <a:t>s´esborra</a:t>
            </a:r>
            <a:r>
              <a:rPr lang="es-ES" sz="2000" dirty="0"/>
              <a:t>)</a:t>
            </a:r>
            <a:br>
              <a:rPr lang="es-ES" sz="2000" dirty="0"/>
            </a:br>
            <a:endParaRPr lang="es-ES" sz="2000" dirty="0"/>
          </a:p>
          <a:p>
            <a:pPr lvl="0">
              <a:lnSpc>
                <a:spcPct val="70000"/>
              </a:lnSpc>
            </a:pPr>
            <a:endParaRPr lang="es-ES" sz="2000" dirty="0"/>
          </a:p>
          <a:p>
            <a:pPr lvl="0">
              <a:lnSpc>
                <a:spcPct val="70000"/>
              </a:lnSpc>
            </a:pPr>
            <a:endParaRPr lang="es-ES" sz="2000" dirty="0"/>
          </a:p>
        </p:txBody>
      </p:sp>
      <p:pic>
        <p:nvPicPr>
          <p:cNvPr id="14" name="Marcador de contenido 4" descr="Imagen que contiene texto&#10;&#10;Descripción generada con confianza muy alta">
            <a:extLst>
              <a:ext uri="{FF2B5EF4-FFF2-40B4-BE49-F238E27FC236}">
                <a16:creationId xmlns:a16="http://schemas.microsoft.com/office/drawing/2014/main" id="{C6A2D49D-A892-4439-8D5F-3CFE52C18D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91" t="33807" r="55849" b="11878"/>
          <a:stretch/>
        </p:blipFill>
        <p:spPr>
          <a:xfrm>
            <a:off x="6307464" y="1676279"/>
            <a:ext cx="2701058" cy="1973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Marcador de contenido 4" descr="Imagen que contiene texto&#10;&#10;Descripción generada con confianza muy alta">
            <a:extLst>
              <a:ext uri="{FF2B5EF4-FFF2-40B4-BE49-F238E27FC236}">
                <a16:creationId xmlns:a16="http://schemas.microsoft.com/office/drawing/2014/main" id="{97FECA37-E4B6-44E3-B790-33291EF4EE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696" r="189"/>
          <a:stretch/>
        </p:blipFill>
        <p:spPr>
          <a:xfrm>
            <a:off x="6920507" y="3988412"/>
            <a:ext cx="1952064" cy="22124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5914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DC964E-91D1-4390-B726-37EC362874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380" y="731987"/>
            <a:ext cx="8229240" cy="1144800"/>
          </a:xfrm>
        </p:spPr>
        <p:txBody>
          <a:bodyPr/>
          <a:lstStyle/>
          <a:p>
            <a:pPr lvl="0"/>
            <a:r>
              <a:rPr lang="es-ES" dirty="0" err="1"/>
              <a:t>Tendència</a:t>
            </a:r>
            <a:r>
              <a:rPr lang="es-ES" dirty="0"/>
              <a:t> 2018: </a:t>
            </a:r>
            <a:r>
              <a:rPr lang="es-ES" dirty="0" err="1"/>
              <a:t>Influencers</a:t>
            </a:r>
            <a:r>
              <a:rPr lang="es-ES" dirty="0"/>
              <a:t> (</a:t>
            </a:r>
            <a:r>
              <a:rPr lang="es-ES" dirty="0" err="1"/>
              <a:t>més</a:t>
            </a:r>
            <a:r>
              <a:rPr lang="es-ES" dirty="0"/>
              <a:t> </a:t>
            </a:r>
            <a:r>
              <a:rPr lang="es-ES" dirty="0" err="1"/>
              <a:t>com</a:t>
            </a:r>
            <a:r>
              <a:rPr lang="es-ES" dirty="0"/>
              <a:t> </a:t>
            </a:r>
            <a:r>
              <a:rPr lang="es-ES" dirty="0" err="1"/>
              <a:t>més</a:t>
            </a:r>
            <a:r>
              <a:rPr lang="es-ES" dirty="0"/>
              <a:t> </a:t>
            </a:r>
            <a:r>
              <a:rPr lang="es-ES" dirty="0" err="1"/>
              <a:t>iguals</a:t>
            </a:r>
            <a:r>
              <a:rPr lang="es-ES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2AE4FF-5A67-44C8-B7E1-EB092B62244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17047" y="2569881"/>
            <a:ext cx="6709906" cy="3146611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s-ES" b="1" dirty="0"/>
              <a:t>El 40% </a:t>
            </a:r>
            <a:r>
              <a:rPr lang="es-ES" b="1" dirty="0" err="1"/>
              <a:t>dels</a:t>
            </a:r>
            <a:r>
              <a:rPr lang="es-ES" b="1" dirty="0"/>
              <a:t> </a:t>
            </a:r>
            <a:r>
              <a:rPr lang="es-ES" b="1" dirty="0" err="1"/>
              <a:t>Genz</a:t>
            </a:r>
            <a:r>
              <a:rPr lang="es-ES" b="1" dirty="0"/>
              <a:t> considera que </a:t>
            </a:r>
            <a:r>
              <a:rPr lang="es-ES" b="1" dirty="0" err="1"/>
              <a:t>els</a:t>
            </a:r>
            <a:r>
              <a:rPr lang="es-ES" b="1" dirty="0"/>
              <a:t> </a:t>
            </a:r>
            <a:r>
              <a:rPr lang="es-ES" b="1" dirty="0" err="1"/>
              <a:t>youtubers</a:t>
            </a:r>
            <a:r>
              <a:rPr lang="es-ES" b="1" dirty="0"/>
              <a:t> </a:t>
            </a:r>
            <a:r>
              <a:rPr lang="es-ES" b="1" dirty="0" err="1"/>
              <a:t>els</a:t>
            </a:r>
            <a:r>
              <a:rPr lang="es-ES" b="1" dirty="0"/>
              <a:t> </a:t>
            </a:r>
            <a:r>
              <a:rPr lang="es-ES" b="1" dirty="0" err="1"/>
              <a:t>entenen</a:t>
            </a:r>
            <a:r>
              <a:rPr lang="es-ES" b="1" dirty="0"/>
              <a:t> </a:t>
            </a:r>
            <a:r>
              <a:rPr lang="es-ES" b="1" dirty="0" err="1"/>
              <a:t>millor</a:t>
            </a:r>
            <a:r>
              <a:rPr lang="es-ES" b="1" dirty="0"/>
              <a:t> que la familia o </a:t>
            </a:r>
            <a:r>
              <a:rPr lang="es-ES" b="1" dirty="0" err="1"/>
              <a:t>amics</a:t>
            </a:r>
            <a:r>
              <a:rPr lang="es-ES" b="1" dirty="0"/>
              <a:t> i el 60 considera que algún </a:t>
            </a:r>
            <a:r>
              <a:rPr lang="es-ES" b="1" dirty="0" err="1"/>
              <a:t>youtuber</a:t>
            </a:r>
            <a:r>
              <a:rPr lang="es-ES" b="1" dirty="0"/>
              <a:t> </a:t>
            </a:r>
            <a:r>
              <a:rPr lang="es-ES" b="1" dirty="0" err="1"/>
              <a:t>els</a:t>
            </a:r>
            <a:r>
              <a:rPr lang="es-ES" b="1" dirty="0"/>
              <a:t> ha </a:t>
            </a:r>
            <a:r>
              <a:rPr lang="es-ES" b="1" dirty="0" err="1"/>
              <a:t>canviat</a:t>
            </a:r>
            <a:r>
              <a:rPr lang="es-ES" b="1" dirty="0"/>
              <a:t> la vida</a:t>
            </a:r>
            <a:br>
              <a:rPr lang="es-ES" b="1" dirty="0"/>
            </a:br>
            <a:endParaRPr lang="es-ES" b="1" dirty="0"/>
          </a:p>
          <a:p>
            <a:pPr>
              <a:buFontTx/>
              <a:buChar char="-"/>
            </a:pPr>
            <a:r>
              <a:rPr lang="es-ES" dirty="0" err="1"/>
              <a:t>Petits</a:t>
            </a:r>
            <a:r>
              <a:rPr lang="es-ES" dirty="0"/>
              <a:t> </a:t>
            </a:r>
            <a:r>
              <a:rPr lang="es-ES" dirty="0" err="1"/>
              <a:t>influenciadors</a:t>
            </a:r>
            <a:r>
              <a:rPr lang="es-ES" dirty="0"/>
              <a:t>: </a:t>
            </a:r>
            <a:r>
              <a:rPr lang="es-ES" dirty="0" err="1"/>
              <a:t>els</a:t>
            </a:r>
            <a:r>
              <a:rPr lang="es-ES" dirty="0"/>
              <a:t> de </a:t>
            </a:r>
            <a:r>
              <a:rPr lang="es-ES" dirty="0" err="1"/>
              <a:t>menys</a:t>
            </a:r>
            <a:r>
              <a:rPr lang="es-ES" dirty="0"/>
              <a:t> de 1000 </a:t>
            </a:r>
            <a:r>
              <a:rPr lang="es-ES" dirty="0" err="1"/>
              <a:t>followers</a:t>
            </a:r>
            <a:r>
              <a:rPr lang="es-ES" dirty="0"/>
              <a:t> </a:t>
            </a:r>
            <a:r>
              <a:rPr lang="es-ES" dirty="0" err="1"/>
              <a:t>aconsegueixen</a:t>
            </a:r>
            <a:r>
              <a:rPr lang="es-ES" dirty="0"/>
              <a:t> un ratio </a:t>
            </a:r>
            <a:r>
              <a:rPr lang="es-ES" dirty="0" err="1"/>
              <a:t>d´engagement</a:t>
            </a:r>
            <a:r>
              <a:rPr lang="es-ES" dirty="0"/>
              <a:t> del 8% i </a:t>
            </a:r>
            <a:r>
              <a:rPr lang="es-ES" dirty="0" err="1"/>
              <a:t>els</a:t>
            </a:r>
            <a:r>
              <a:rPr lang="es-ES" dirty="0"/>
              <a:t> que en </a:t>
            </a:r>
            <a:r>
              <a:rPr lang="es-ES" dirty="0" err="1"/>
              <a:t>ténen</a:t>
            </a:r>
            <a:r>
              <a:rPr lang="es-ES" dirty="0"/>
              <a:t> </a:t>
            </a:r>
            <a:r>
              <a:rPr lang="es-ES" dirty="0" err="1"/>
              <a:t>més</a:t>
            </a:r>
            <a:r>
              <a:rPr lang="es-ES" dirty="0"/>
              <a:t> de 10.000 un 4%</a:t>
            </a:r>
          </a:p>
          <a:p>
            <a:pPr marL="0" indent="0">
              <a:buNone/>
            </a:pPr>
            <a:endParaRPr lang="es-ES" sz="2100" dirty="0"/>
          </a:p>
          <a:p>
            <a:pPr lvl="0"/>
            <a:endParaRPr lang="es-ES" sz="2100" dirty="0"/>
          </a:p>
          <a:p>
            <a:pPr lvl="0"/>
            <a:endParaRPr lang="es-ES" sz="2100" dirty="0"/>
          </a:p>
        </p:txBody>
      </p:sp>
    </p:spTree>
    <p:extLst>
      <p:ext uri="{BB962C8B-B14F-4D97-AF65-F5344CB8AC3E}">
        <p14:creationId xmlns:p14="http://schemas.microsoft.com/office/powerpoint/2010/main" val="400679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6BCC4F20-2F23-4FC3-8E98-464329A25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2940050"/>
            <a:ext cx="7962900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0" tIns="44995" rIns="89990" bIns="44995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s-ES" altLang="es-ES" sz="3599" b="1" dirty="0">
                <a:latin typeface="Verdana" panose="020B0604030504040204" pitchFamily="34" charset="0"/>
              </a:rPr>
              <a:t>Noves </a:t>
            </a:r>
            <a:r>
              <a:rPr lang="es-ES" altLang="es-ES" sz="3599" b="1" dirty="0" err="1">
                <a:latin typeface="Verdana" panose="020B0604030504040204" pitchFamily="34" charset="0"/>
              </a:rPr>
              <a:t>Narratives</a:t>
            </a:r>
            <a:endParaRPr lang="es-ES" altLang="es-ES" sz="3599" b="1" dirty="0">
              <a:latin typeface="Verdana" panose="020B0604030504040204" pitchFamily="34" charset="0"/>
            </a:endParaRPr>
          </a:p>
          <a:p>
            <a:pPr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s-ES" altLang="es-ES" sz="3599" b="1" dirty="0">
                <a:latin typeface="Verdana" panose="020B0604030504040204" pitchFamily="34" charset="0"/>
              </a:rPr>
              <a:t>Noves </a:t>
            </a:r>
            <a:r>
              <a:rPr lang="es-ES" altLang="es-ES" sz="3599" b="1" dirty="0" err="1">
                <a:latin typeface="Verdana" panose="020B0604030504040204" pitchFamily="34" charset="0"/>
              </a:rPr>
              <a:t>competències</a:t>
            </a:r>
            <a:endParaRPr lang="es-ES" altLang="es-ES" sz="3599" b="1" dirty="0">
              <a:latin typeface="Verdana" panose="020B0604030504040204" pitchFamily="34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91C54E9-AD05-4751-875C-A903BF20D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628564"/>
            <a:ext cx="789305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0" tIns="44995" rIns="89990" bIns="44995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lnSpc>
                <a:spcPct val="101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es-ES" sz="1800" dirty="0">
                <a:latin typeface="Verdana" panose="020B0604030504040204" pitchFamily="34" charset="0"/>
              </a:rPr>
              <a:t>-</a:t>
            </a:r>
            <a:r>
              <a:rPr lang="es-ES" altLang="es-ES" sz="1800" dirty="0" err="1">
                <a:latin typeface="Verdana" panose="020B0604030504040204" pitchFamily="34" charset="0"/>
              </a:rPr>
              <a:t>Participació</a:t>
            </a:r>
            <a:r>
              <a:rPr lang="es-ES" altLang="es-ES" sz="1800" dirty="0">
                <a:latin typeface="Verdana" panose="020B0604030504040204" pitchFamily="34" charset="0"/>
              </a:rPr>
              <a:t> (</a:t>
            </a:r>
            <a:r>
              <a:rPr lang="es-ES" altLang="es-ES" sz="1800" dirty="0" err="1">
                <a:latin typeface="Verdana" panose="020B0604030504040204" pitchFamily="34" charset="0"/>
              </a:rPr>
              <a:t>autenticitat</a:t>
            </a:r>
            <a:r>
              <a:rPr lang="es-ES" altLang="es-ES" sz="1800" dirty="0">
                <a:latin typeface="Verdana" panose="020B0604030504040204" pitchFamily="34" charset="0"/>
              </a:rPr>
              <a:t>)</a:t>
            </a:r>
          </a:p>
          <a:p>
            <a:pPr eaLnBrk="1">
              <a:lnSpc>
                <a:spcPct val="101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es-ES" sz="1800" dirty="0">
                <a:latin typeface="Verdana" panose="020B0604030504040204" pitchFamily="34" charset="0"/>
              </a:rPr>
              <a:t>-</a:t>
            </a:r>
            <a:r>
              <a:rPr lang="es-ES" altLang="es-ES" sz="1800" dirty="0" err="1">
                <a:latin typeface="Verdana" panose="020B0604030504040204" pitchFamily="34" charset="0"/>
              </a:rPr>
              <a:t>Edició</a:t>
            </a:r>
            <a:r>
              <a:rPr lang="es-ES" altLang="es-ES" sz="1800" dirty="0">
                <a:latin typeface="Verdana" panose="020B0604030504040204" pitchFamily="34" charset="0"/>
              </a:rPr>
              <a:t>, </a:t>
            </a:r>
            <a:r>
              <a:rPr lang="es-ES" altLang="es-ES" sz="1800" dirty="0" err="1">
                <a:latin typeface="Verdana" panose="020B0604030504040204" pitchFamily="34" charset="0"/>
              </a:rPr>
              <a:t>talls</a:t>
            </a:r>
            <a:r>
              <a:rPr lang="es-ES" altLang="es-ES" sz="1800" dirty="0">
                <a:latin typeface="Verdana" panose="020B0604030504040204" pitchFamily="34" charset="0"/>
              </a:rPr>
              <a:t> </a:t>
            </a:r>
            <a:r>
              <a:rPr lang="es-ES" altLang="es-ES" sz="1800" dirty="0" err="1">
                <a:latin typeface="Verdana" panose="020B0604030504040204" pitchFamily="34" charset="0"/>
              </a:rPr>
              <a:t>ràpids</a:t>
            </a:r>
            <a:r>
              <a:rPr lang="es-ES" altLang="es-ES" sz="1800" dirty="0">
                <a:latin typeface="Verdana" panose="020B0604030504040204" pitchFamily="34" charset="0"/>
              </a:rPr>
              <a:t>.</a:t>
            </a:r>
          </a:p>
          <a:p>
            <a:pPr eaLnBrk="1">
              <a:lnSpc>
                <a:spcPct val="101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es-ES" sz="1800" dirty="0">
                <a:latin typeface="Verdana" panose="020B0604030504040204" pitchFamily="34" charset="0"/>
              </a:rPr>
              <a:t>-Multimedia</a:t>
            </a:r>
          </a:p>
          <a:p>
            <a:pPr eaLnBrk="1">
              <a:lnSpc>
                <a:spcPct val="101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es-ES" sz="1800" dirty="0">
                <a:latin typeface="Verdana" panose="020B0604030504040204" pitchFamily="34" charset="0"/>
              </a:rPr>
              <a:t>-</a:t>
            </a:r>
            <a:r>
              <a:rPr lang="es-ES" altLang="es-ES" sz="1800" dirty="0" err="1">
                <a:latin typeface="Verdana" panose="020B0604030504040204" pitchFamily="34" charset="0"/>
              </a:rPr>
              <a:t>Diversió</a:t>
            </a:r>
            <a:endParaRPr lang="es-ES" altLang="es-ES" sz="1800" dirty="0">
              <a:latin typeface="Verdana" panose="020B0604030504040204" pitchFamily="34" charset="0"/>
            </a:endParaRPr>
          </a:p>
          <a:p>
            <a:pPr eaLnBrk="1">
              <a:lnSpc>
                <a:spcPct val="101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es-ES" sz="1800" dirty="0">
                <a:latin typeface="Verdana" panose="020B0604030504040204" pitchFamily="34" charset="0"/>
              </a:rPr>
              <a:t>-</a:t>
            </a:r>
            <a:r>
              <a:rPr lang="es-ES" altLang="es-ES" sz="1800" dirty="0" err="1">
                <a:latin typeface="Verdana" panose="020B0604030504040204" pitchFamily="34" charset="0"/>
              </a:rPr>
              <a:t>Expressió</a:t>
            </a:r>
            <a:r>
              <a:rPr lang="es-ES" altLang="es-ES" sz="1800" dirty="0">
                <a:latin typeface="Verdana" panose="020B0604030504040204" pitchFamily="34" charset="0"/>
              </a:rPr>
              <a:t> emocional</a:t>
            </a:r>
          </a:p>
          <a:p>
            <a:pPr eaLnBrk="1">
              <a:lnSpc>
                <a:spcPct val="101000"/>
              </a:lnSpc>
              <a:spcBef>
                <a:spcPct val="0"/>
              </a:spcBef>
              <a:buClrTx/>
              <a:buFontTx/>
              <a:buNone/>
            </a:pPr>
            <a:r>
              <a:rPr lang="es-ES" altLang="es-ES" sz="1800" dirty="0">
                <a:latin typeface="Verdana" panose="020B0604030504040204" pitchFamily="34" charset="0"/>
              </a:rPr>
              <a:t>-</a:t>
            </a:r>
            <a:r>
              <a:rPr lang="es-ES" altLang="es-ES" sz="1800" dirty="0" err="1">
                <a:latin typeface="Verdana" panose="020B0604030504040204" pitchFamily="34" charset="0"/>
              </a:rPr>
              <a:t>Activitat</a:t>
            </a:r>
            <a:r>
              <a:rPr lang="es-ES" altLang="es-ES" sz="1800" dirty="0">
                <a:latin typeface="Verdana" panose="020B0604030504040204" pitchFamily="34" charset="0"/>
              </a:rPr>
              <a:t> (</a:t>
            </a:r>
            <a:r>
              <a:rPr lang="es-ES" altLang="es-ES" sz="1800" dirty="0" err="1">
                <a:latin typeface="Verdana" panose="020B0604030504040204" pitchFamily="34" charset="0"/>
              </a:rPr>
              <a:t>lvideojocs</a:t>
            </a:r>
            <a:r>
              <a:rPr lang="es-ES" altLang="es-ES" sz="1800" dirty="0">
                <a:latin typeface="Verdana" panose="020B0604030504040204" pitchFamily="34" charset="0"/>
              </a:rPr>
              <a:t>)</a:t>
            </a:r>
          </a:p>
        </p:txBody>
      </p:sp>
      <p:pic>
        <p:nvPicPr>
          <p:cNvPr id="3" name="Imagen 2" descr="Imagen que contiene persona, hombre, texto&#10;&#10;Descripción generada con confianza alta">
            <a:extLst>
              <a:ext uri="{FF2B5EF4-FFF2-40B4-BE49-F238E27FC236}">
                <a16:creationId xmlns:a16="http://schemas.microsoft.com/office/drawing/2014/main" id="{A88B2E60-ED9A-47A5-B463-315FEBC106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364" y="4275438"/>
            <a:ext cx="3903013" cy="218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4389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28A76-4848-4DF8-A02F-4D26FD4B86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380" y="595552"/>
            <a:ext cx="8229240" cy="1144800"/>
          </a:xfrm>
        </p:spPr>
        <p:txBody>
          <a:bodyPr/>
          <a:lstStyle/>
          <a:p>
            <a:pPr lvl="0"/>
            <a:r>
              <a:rPr lang="es-ES" dirty="0" err="1"/>
              <a:t>Transmedia</a:t>
            </a:r>
            <a:r>
              <a:rPr lang="es-ES" dirty="0"/>
              <a:t> </a:t>
            </a:r>
            <a:r>
              <a:rPr lang="es-ES" dirty="0" err="1"/>
              <a:t>participatiu</a:t>
            </a:r>
            <a:r>
              <a:rPr lang="es-ES" dirty="0"/>
              <a:t> (i </a:t>
            </a:r>
            <a:r>
              <a:rPr lang="es-ES" dirty="0" err="1"/>
              <a:t>Gamificació</a:t>
            </a:r>
            <a:r>
              <a:rPr lang="es-ES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89514B-4CB9-498A-A96F-4CE9A895EA4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25928" y="2178368"/>
            <a:ext cx="7067748" cy="3146611"/>
          </a:xfrm>
        </p:spPr>
        <p:txBody>
          <a:bodyPr>
            <a:normAutofit/>
          </a:bodyPr>
          <a:lstStyle/>
          <a:p>
            <a:pPr lvl="0"/>
            <a:r>
              <a:rPr lang="es-ES" sz="2400" dirty="0"/>
              <a:t>Trans de </a:t>
            </a:r>
            <a:r>
              <a:rPr lang="es-ES" sz="2400" dirty="0" err="1"/>
              <a:t>participació</a:t>
            </a:r>
            <a:r>
              <a:rPr lang="es-ES" sz="2400" dirty="0"/>
              <a:t>: cada </a:t>
            </a:r>
            <a:r>
              <a:rPr lang="es-ES" sz="2400" dirty="0" err="1"/>
              <a:t>cop</a:t>
            </a:r>
            <a:r>
              <a:rPr lang="es-ES" sz="2400" dirty="0"/>
              <a:t> </a:t>
            </a:r>
            <a:r>
              <a:rPr lang="es-ES" sz="2400" dirty="0" err="1"/>
              <a:t>més</a:t>
            </a:r>
            <a:r>
              <a:rPr lang="es-ES" sz="2400" dirty="0"/>
              <a:t>, </a:t>
            </a:r>
            <a:r>
              <a:rPr lang="es-ES" sz="2400" dirty="0" err="1"/>
              <a:t>creació</a:t>
            </a:r>
            <a:r>
              <a:rPr lang="es-ES" sz="2400" dirty="0"/>
              <a:t> </a:t>
            </a:r>
            <a:r>
              <a:rPr lang="es-ES" sz="2400" dirty="0" err="1"/>
              <a:t>col.laborativa</a:t>
            </a:r>
            <a:r>
              <a:rPr lang="es-ES" sz="2400" dirty="0"/>
              <a:t> </a:t>
            </a:r>
            <a:r>
              <a:rPr lang="es-ES" sz="2400" dirty="0" err="1"/>
              <a:t>amb</a:t>
            </a:r>
            <a:r>
              <a:rPr lang="es-ES" sz="2400" dirty="0"/>
              <a:t> </a:t>
            </a:r>
            <a:r>
              <a:rPr lang="es-ES" sz="2400" dirty="0" err="1"/>
              <a:t>l´audiència</a:t>
            </a:r>
            <a:r>
              <a:rPr lang="es-ES" sz="2400" dirty="0"/>
              <a:t> (</a:t>
            </a:r>
            <a:r>
              <a:rPr lang="es-ES" sz="2400" dirty="0" err="1"/>
              <a:t>prosumers</a:t>
            </a:r>
            <a:r>
              <a:rPr lang="es-ES" sz="2400" dirty="0"/>
              <a:t>).</a:t>
            </a:r>
          </a:p>
          <a:p>
            <a:pPr lvl="0"/>
            <a:r>
              <a:rPr lang="es-ES" sz="2400" dirty="0"/>
              <a:t>Trans de traspasar a </a:t>
            </a:r>
            <a:r>
              <a:rPr lang="es-ES" sz="2400" dirty="0" err="1"/>
              <a:t>diferents</a:t>
            </a:r>
            <a:r>
              <a:rPr lang="es-ES" sz="2400" dirty="0"/>
              <a:t> </a:t>
            </a:r>
            <a:r>
              <a:rPr lang="es-ES" sz="2400" dirty="0" err="1"/>
              <a:t>formats</a:t>
            </a:r>
            <a:r>
              <a:rPr lang="es-ES" sz="2400" dirty="0"/>
              <a:t>, </a:t>
            </a:r>
            <a:r>
              <a:rPr lang="es-ES" sz="2400" dirty="0" err="1"/>
              <a:t>canals</a:t>
            </a:r>
            <a:r>
              <a:rPr lang="es-ES" sz="2400" dirty="0"/>
              <a:t>, </a:t>
            </a:r>
            <a:r>
              <a:rPr lang="es-ES" sz="2400" dirty="0" err="1"/>
              <a:t>xarxes</a:t>
            </a:r>
            <a:r>
              <a:rPr lang="es-ES" sz="2400" dirty="0"/>
              <a:t>, etc.</a:t>
            </a:r>
          </a:p>
          <a:p>
            <a:pPr lvl="0"/>
            <a:r>
              <a:rPr lang="es-ES" sz="2400" dirty="0" err="1"/>
              <a:t>Tendència</a:t>
            </a:r>
            <a:r>
              <a:rPr lang="es-ES" sz="2400" dirty="0"/>
              <a:t> a buscar offline </a:t>
            </a:r>
            <a:r>
              <a:rPr lang="es-ES" sz="2400" dirty="0" err="1"/>
              <a:t>subscripcions</a:t>
            </a:r>
            <a:r>
              <a:rPr lang="es-ES" sz="2400" dirty="0"/>
              <a:t>, contactes en </a:t>
            </a:r>
            <a:r>
              <a:rPr lang="es-ES" sz="2400" dirty="0" err="1"/>
              <a:t>xarxes</a:t>
            </a:r>
            <a:r>
              <a:rPr lang="es-ES" sz="2400" dirty="0"/>
              <a:t>, </a:t>
            </a:r>
            <a:r>
              <a:rPr lang="es-ES" sz="2400" dirty="0" err="1"/>
              <a:t>followers</a:t>
            </a:r>
            <a:r>
              <a:rPr lang="es-ES" sz="2400" dirty="0"/>
              <a:t> </a:t>
            </a:r>
            <a:r>
              <a:rPr lang="es-ES" sz="2400" dirty="0" err="1"/>
              <a:t>mitjançant</a:t>
            </a:r>
            <a:r>
              <a:rPr lang="es-ES" sz="2400" dirty="0"/>
              <a:t> </a:t>
            </a:r>
            <a:r>
              <a:rPr lang="es-ES" sz="2400" dirty="0" err="1"/>
              <a:t>històries</a:t>
            </a:r>
            <a:r>
              <a:rPr lang="es-ES" sz="2400" dirty="0"/>
              <a:t> en </a:t>
            </a:r>
            <a:r>
              <a:rPr lang="es-ES" sz="2400" dirty="0" err="1"/>
              <a:t>esdeveniments</a:t>
            </a:r>
            <a:r>
              <a:rPr lang="es-ES" sz="2400" dirty="0"/>
              <a:t> offline, per tal que </a:t>
            </a:r>
            <a:r>
              <a:rPr lang="es-ES" sz="2400" dirty="0" err="1"/>
              <a:t>els</a:t>
            </a:r>
            <a:r>
              <a:rPr lang="es-ES" sz="2400" dirty="0"/>
              <a:t> </a:t>
            </a:r>
            <a:r>
              <a:rPr lang="es-ES" sz="2400" dirty="0" err="1"/>
              <a:t>extenguin</a:t>
            </a:r>
            <a:r>
              <a:rPr lang="es-ES" sz="2400" dirty="0"/>
              <a:t>, </a:t>
            </a:r>
            <a:r>
              <a:rPr lang="es-ES" sz="2400" dirty="0" err="1"/>
              <a:t>creant</a:t>
            </a:r>
            <a:r>
              <a:rPr lang="es-ES" sz="2400" dirty="0"/>
              <a:t> </a:t>
            </a:r>
            <a:r>
              <a:rPr lang="es-ES" sz="2400" dirty="0" err="1"/>
              <a:t>comunitat</a:t>
            </a:r>
            <a:r>
              <a:rPr lang="es-ES" sz="2400" dirty="0"/>
              <a:t>. </a:t>
            </a:r>
          </a:p>
        </p:txBody>
      </p:sp>
      <p:pic>
        <p:nvPicPr>
          <p:cNvPr id="9" name="Imagen 8" descr="Imagen que contiene imágenes prediseñadas&#10;&#10;Descripción generada con confianza muy alta">
            <a:hlinkClick r:id="rId2"/>
            <a:extLst>
              <a:ext uri="{FF2B5EF4-FFF2-40B4-BE49-F238E27FC236}">
                <a16:creationId xmlns:a16="http://schemas.microsoft.com/office/drawing/2014/main" id="{81FED069-1376-4E97-BAD6-0559379CD8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37" y="5640103"/>
            <a:ext cx="887173" cy="622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4CAAB9B-BCD9-4280-8690-2EE0853C8913}"/>
              </a:ext>
            </a:extLst>
          </p:cNvPr>
          <p:cNvSpPr/>
          <p:nvPr/>
        </p:nvSpPr>
        <p:spPr>
          <a:xfrm>
            <a:off x="1534909" y="5697714"/>
            <a:ext cx="74500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>
                <a:hlinkClick r:id="rId2"/>
              </a:rPr>
              <a:t>(PRONTO EN EL CANAL) https://www.youtube.com/user/dreig9</a:t>
            </a:r>
            <a:endParaRPr lang="es-ES" sz="2000" dirty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17974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7674A-08EE-4DC0-9D83-DEB8157405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es-ES" dirty="0"/>
            </a:br>
            <a:br>
              <a:rPr lang="es-ES" dirty="0"/>
            </a:br>
            <a:r>
              <a:rPr lang="es-ES" dirty="0" err="1"/>
              <a:t>Futur</a:t>
            </a:r>
            <a:r>
              <a:rPr lang="es-ES" dirty="0"/>
              <a:t> </a:t>
            </a:r>
            <a:r>
              <a:rPr lang="es-ES" dirty="0" err="1"/>
              <a:t>twitter</a:t>
            </a:r>
            <a:r>
              <a:rPr lang="es-ES" dirty="0"/>
              <a:t> </a:t>
            </a:r>
            <a:r>
              <a:rPr lang="es-ES" dirty="0" err="1"/>
              <a:t>com</a:t>
            </a:r>
            <a:r>
              <a:rPr lang="es-ES" dirty="0"/>
              <a:t> a </a:t>
            </a:r>
            <a:r>
              <a:rPr lang="es-ES" dirty="0" err="1"/>
              <a:t>eina</a:t>
            </a:r>
            <a:r>
              <a:rPr lang="es-ES" dirty="0"/>
              <a:t> </a:t>
            </a:r>
            <a:r>
              <a:rPr lang="es-ES" dirty="0" err="1"/>
              <a:t>d´organització</a:t>
            </a:r>
            <a:r>
              <a:rPr lang="es-ES" dirty="0"/>
              <a:t> </a:t>
            </a:r>
            <a:r>
              <a:rPr lang="es-ES" dirty="0" err="1"/>
              <a:t>d´enllaços</a:t>
            </a:r>
            <a:r>
              <a:rPr lang="es-ES" dirty="0"/>
              <a:t> (</a:t>
            </a:r>
            <a:r>
              <a:rPr lang="es-ES" dirty="0" err="1"/>
              <a:t>hub</a:t>
            </a:r>
            <a:r>
              <a:rPr lang="es-ES" dirty="0"/>
              <a:t>)</a:t>
            </a:r>
            <a:endParaRPr lang="es-ES" sz="135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5509B1B-48B0-40C8-A016-43E34A85D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489" y="4803440"/>
            <a:ext cx="1730096" cy="1064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4493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327</Words>
  <Application>Microsoft Office PowerPoint</Application>
  <PresentationFormat>Presentación en pantalla (4:3)</PresentationFormat>
  <Paragraphs>64</Paragraphs>
  <Slides>10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Microsoft YaHei</vt:lpstr>
      <vt:lpstr>Arial</vt:lpstr>
      <vt:lpstr>Calibri</vt:lpstr>
      <vt:lpstr>DejaVu Sans</vt:lpstr>
      <vt:lpstr>Segoe UI</vt:lpstr>
      <vt:lpstr>Times New Roman</vt:lpstr>
      <vt:lpstr>Verdana</vt:lpstr>
      <vt:lpstr>Office Theme</vt:lpstr>
      <vt:lpstr>Office Theme</vt:lpstr>
      <vt:lpstr>Office Theme</vt:lpstr>
      <vt:lpstr>Presentación de PowerPoint</vt:lpstr>
      <vt:lpstr>Presentación de PowerPoint</vt:lpstr>
      <vt:lpstr>Ecologies: On són? (2018)</vt:lpstr>
      <vt:lpstr>Tendència 2018: Bons continguts (generen comunitat)</vt:lpstr>
      <vt:lpstr> Tendència 2018: Video, streaming en directe, Xarxes instantànies (estats FB, Instagram, etc) </vt:lpstr>
      <vt:lpstr>Tendència 2018: Influencers (més com més iguals)</vt:lpstr>
      <vt:lpstr>Presentación de PowerPoint</vt:lpstr>
      <vt:lpstr>Transmedia participatiu (i Gamificació)</vt:lpstr>
      <vt:lpstr>  Futur twitter com a eina d´organització d´enllaços (hub)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Admin</dc:creator>
  <dc:description/>
  <cp:lastModifiedBy>dolors reig</cp:lastModifiedBy>
  <cp:revision>18</cp:revision>
  <dcterms:created xsi:type="dcterms:W3CDTF">2017-03-31T10:46:30Z</dcterms:created>
  <dcterms:modified xsi:type="dcterms:W3CDTF">2017-12-14T19:43:07Z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</vt:i4>
  </property>
</Properties>
</file>