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2" r:id="rId2"/>
    <p:sldId id="298" r:id="rId3"/>
    <p:sldId id="307" r:id="rId4"/>
    <p:sldId id="301" r:id="rId5"/>
    <p:sldId id="300" r:id="rId6"/>
    <p:sldId id="302" r:id="rId7"/>
    <p:sldId id="303" r:id="rId8"/>
    <p:sldId id="304" r:id="rId9"/>
    <p:sldId id="305" r:id="rId10"/>
    <p:sldId id="306" r:id="rId11"/>
    <p:sldId id="293" r:id="rId12"/>
    <p:sldId id="294" r:id="rId13"/>
    <p:sldId id="295" r:id="rId14"/>
    <p:sldId id="296" r:id="rId15"/>
    <p:sldId id="299" r:id="rId16"/>
    <p:sldId id="297" r:id="rId17"/>
  </p:sldIdLst>
  <p:sldSz cx="9144000" cy="6858000" type="screen4x3"/>
  <p:notesSz cx="6742113" cy="987266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  <a:srgbClr val="007DB1"/>
    <a:srgbClr val="426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48" autoAdjust="0"/>
    <p:restoredTop sz="94669" autoAdjust="0"/>
  </p:normalViewPr>
  <p:slideViewPr>
    <p:cSldViewPr>
      <p:cViewPr varScale="1">
        <p:scale>
          <a:sx n="69" d="100"/>
          <a:sy n="69" d="100"/>
        </p:scale>
        <p:origin x="155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A510F-3464-4764-B1F0-4A5BAC5C8272}" type="datetimeFigureOut">
              <a:rPr lang="ca-ES" smtClean="0"/>
              <a:t>22/3/2021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9EB4D-1F5C-44C7-9656-DE5A10D36D6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1727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F254-3B63-424F-AAD6-8A844DBE44ED}" type="datetime1">
              <a:rPr lang="ca-ES" smtClean="0"/>
              <a:t>22/3/2021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2558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B985-661C-49E9-A813-F4879623926E}" type="datetime1">
              <a:rPr lang="ca-ES" smtClean="0"/>
              <a:t>22/3/2021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3656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B93A-B072-4DAD-8973-6F27A2982D34}" type="datetime1">
              <a:rPr lang="ca-ES" smtClean="0"/>
              <a:t>22/3/2021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9950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9B-AAAB-4D91-A42F-ABF0D6E75186}" type="datetime1">
              <a:rPr lang="ca-ES" smtClean="0"/>
              <a:t>22/3/2021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7452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E305-E941-4143-ACEB-E9DCAD4AECE3}" type="datetime1">
              <a:rPr lang="ca-ES" smtClean="0"/>
              <a:t>22/3/2021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0711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A149-8821-4A58-93DF-C21FF64FD256}" type="datetime1">
              <a:rPr lang="ca-ES" smtClean="0"/>
              <a:t>22/3/2021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2127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AE9B-976A-4338-9B02-84883B181064}" type="datetime1">
              <a:rPr lang="ca-ES" smtClean="0"/>
              <a:t>22/3/2021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3998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D180-2B93-4233-B7B2-EDB58DC0A638}" type="datetime1">
              <a:rPr lang="ca-ES" smtClean="0"/>
              <a:t>22/3/2021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5763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A012-A341-4E54-AA43-5F033CB4F754}" type="datetime1">
              <a:rPr lang="ca-ES" smtClean="0"/>
              <a:t>22/3/2021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5570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2AD0-676A-4068-990C-BF56C0EA0776}" type="datetime1">
              <a:rPr lang="ca-ES" smtClean="0"/>
              <a:t>22/3/2021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3316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21872-2BDA-4FD4-82CE-66A473B47933}" type="datetime1">
              <a:rPr lang="ca-ES" smtClean="0"/>
              <a:t>22/3/2021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2298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B8DB7-FE81-4E96-BBAC-42CBAA2DA23D}" type="datetime1">
              <a:rPr lang="ca-ES" smtClean="0"/>
              <a:t>22/3/2021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A3E92-EF3E-4C11-9306-BE9CC1A60B0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0937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diba.cat/web/mediambient/subvencions-entitat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seuelectronica.diba.cat/tramits-ciutadania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ba.cat/web/mediambient/subvencions-entita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</a:t>
            </a:fld>
            <a:endParaRPr lang="ca-ES"/>
          </a:p>
        </p:txBody>
      </p:sp>
      <p:pic>
        <p:nvPicPr>
          <p:cNvPr id="13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23528" y="1686773"/>
            <a:ext cx="53655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Subvencions a entitats de medi ambient </a:t>
            </a:r>
            <a:endParaRPr lang="fr-FR" sz="2400" b="1" dirty="0" smtClean="0"/>
          </a:p>
          <a:p>
            <a:pPr algn="ctr"/>
            <a:r>
              <a:rPr lang="fr-FR" sz="2400" b="1" dirty="0" smtClean="0"/>
              <a:t>2021-2022</a:t>
            </a:r>
            <a:endParaRPr lang="ca-E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67054" y="2492896"/>
            <a:ext cx="87121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dirty="0" smtClean="0"/>
              <a:t>El model normalitzat de sol·licitud i les bases de la convocatòria estaran disponibles al web de la Diputació de Barcelona: </a:t>
            </a:r>
            <a:r>
              <a:rPr lang="ca-ES" sz="1600" dirty="0" smtClean="0">
                <a:hlinkClick r:id="rId4"/>
              </a:rPr>
              <a:t>https://www.diba.cat/web/mediambient/subvencions-entitats</a:t>
            </a:r>
            <a:r>
              <a:rPr lang="ca-ES" sz="1600" dirty="0" smtClean="0"/>
              <a:t>  </a:t>
            </a:r>
            <a:endParaRPr lang="ca-ES" sz="1600" dirty="0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3611874"/>
            <a:ext cx="7571953" cy="2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8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10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En general: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sp>
        <p:nvSpPr>
          <p:cNvPr id="4" name="QuadreDeText 3"/>
          <p:cNvSpPr txBox="1"/>
          <p:nvPr/>
        </p:nvSpPr>
        <p:spPr>
          <a:xfrm>
            <a:off x="321487" y="2366841"/>
            <a:ext cx="8643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 </a:t>
            </a:r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a-ES" sz="1600" dirty="0" smtClean="0"/>
              <a:t>No són subvencionables les actuacions amb les característiques següents:</a:t>
            </a:r>
          </a:p>
          <a:p>
            <a:pPr>
              <a:spcBef>
                <a:spcPts val="600"/>
              </a:spcBef>
              <a:buClr>
                <a:srgbClr val="FF0000"/>
              </a:buClr>
            </a:pPr>
            <a:endParaRPr lang="ca-ES" sz="1600" dirty="0" smtClean="0"/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 smtClean="0"/>
              <a:t>Accions que la seva finalitat sigui únicament lúdica o festiva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 smtClean="0"/>
              <a:t>Accions circumscrites únicament a l’àmbit escolar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 smtClean="0"/>
              <a:t>Colònies d’infants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endParaRPr lang="ca-ES" sz="1600" dirty="0"/>
          </a:p>
        </p:txBody>
      </p:sp>
      <p:pic>
        <p:nvPicPr>
          <p:cNvPr id="12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43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11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3565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Sol·licitud de la subvenció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dirty="0"/>
              <a:t>Documentació que cal presentar</a:t>
            </a:r>
            <a:r>
              <a:rPr lang="ca-ES" sz="1600" dirty="0" smtClean="0"/>
              <a:t>:</a:t>
            </a:r>
          </a:p>
          <a:p>
            <a:endParaRPr lang="ca-ES" sz="1600" dirty="0"/>
          </a:p>
          <a:p>
            <a:pPr marL="342900" indent="-342900">
              <a:buAutoNum type="arabicPeriod"/>
            </a:pPr>
            <a:r>
              <a:rPr lang="ca-ES" sz="1600" dirty="0" smtClean="0"/>
              <a:t>Formulari </a:t>
            </a:r>
            <a:r>
              <a:rPr lang="ca-ES" sz="1600" dirty="0"/>
              <a:t>de </a:t>
            </a:r>
            <a:r>
              <a:rPr lang="ca-ES" sz="1600" dirty="0" smtClean="0"/>
              <a:t>sol·licitud </a:t>
            </a:r>
            <a:r>
              <a:rPr lang="ca-ES" sz="1600" dirty="0"/>
              <a:t>(memòria de l’activitat, pressupost </a:t>
            </a:r>
            <a:r>
              <a:rPr lang="ca-ES" sz="1600" dirty="0" smtClean="0"/>
              <a:t>previst, </a:t>
            </a:r>
            <a:r>
              <a:rPr lang="ca-ES" sz="1600" dirty="0"/>
              <a:t>declaracions </a:t>
            </a:r>
            <a:r>
              <a:rPr lang="ca-ES" sz="1600" dirty="0" smtClean="0"/>
              <a:t>responsables...)</a:t>
            </a:r>
          </a:p>
          <a:p>
            <a:pPr marL="342900" indent="-342900">
              <a:buAutoNum type="arabicPeriod"/>
            </a:pPr>
            <a:r>
              <a:rPr lang="ca-ES" sz="1600" dirty="0" smtClean="0"/>
              <a:t>Altres documents: DNI </a:t>
            </a:r>
            <a:r>
              <a:rPr lang="ca-ES" sz="1600" dirty="0"/>
              <a:t>del sol·licitant, NIF de l’entitat, escriptura d’apoderament, escriptura de constitució o estatuts de l’entitat, inscripció </a:t>
            </a:r>
            <a:r>
              <a:rPr lang="ca-ES" sz="1600" dirty="0" smtClean="0"/>
              <a:t>registral, cartes de suport d’ens locals) </a:t>
            </a:r>
            <a:endParaRPr lang="ca-ES" sz="1600" dirty="0"/>
          </a:p>
        </p:txBody>
      </p:sp>
      <p:sp>
        <p:nvSpPr>
          <p:cNvPr id="9" name="Rectangle 8"/>
          <p:cNvSpPr/>
          <p:nvPr/>
        </p:nvSpPr>
        <p:spPr>
          <a:xfrm>
            <a:off x="1493689" y="3764853"/>
            <a:ext cx="57119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dirty="0" smtClean="0"/>
              <a:t>Termini per presentar la documentació:  </a:t>
            </a:r>
            <a:r>
              <a:rPr lang="ca-E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14 d’abril de </a:t>
            </a:r>
            <a:r>
              <a:rPr lang="ca-E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2021 </a:t>
            </a:r>
            <a:endParaRPr lang="ca-E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36366" y="4396462"/>
            <a:ext cx="37182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projecte/activitat per entitat sol·licitant</a:t>
            </a:r>
            <a:endParaRPr lang="ca-E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82138" y="5208663"/>
            <a:ext cx="40918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a-E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4"/>
              </a:rPr>
              <a:t>Presentació Seu electrònica </a:t>
            </a:r>
            <a:r>
              <a:rPr lang="ca-ES" sz="2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4"/>
              </a:rPr>
              <a:t>DIBA</a:t>
            </a:r>
            <a:endParaRPr lang="ca-ES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42036" y="5208662"/>
            <a:ext cx="272172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a-ES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Presentació  paper</a:t>
            </a:r>
            <a:endParaRPr lang="ca-E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44" y="5208663"/>
            <a:ext cx="939430" cy="95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307" y="5301208"/>
            <a:ext cx="816400" cy="86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9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12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95536" y="1686773"/>
            <a:ext cx="49286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Atorgament de la subvenció. Criteris </a:t>
            </a:r>
            <a:endParaRPr lang="ca-ES" b="1" dirty="0"/>
          </a:p>
        </p:txBody>
      </p:sp>
      <p:sp>
        <p:nvSpPr>
          <p:cNvPr id="9" name="Rectangle 8"/>
          <p:cNvSpPr/>
          <p:nvPr/>
        </p:nvSpPr>
        <p:spPr>
          <a:xfrm>
            <a:off x="4032997" y="5345892"/>
            <a:ext cx="48405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dirty="0" smtClean="0"/>
              <a:t>L'import </a:t>
            </a:r>
            <a:r>
              <a:rPr lang="ca-ES" dirty="0"/>
              <a:t>màxim que s’atorgarà per entitat/projecte serà de </a:t>
            </a:r>
            <a:r>
              <a:rPr lang="ca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10.000 €</a:t>
            </a:r>
            <a:endParaRPr lang="ca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97152"/>
            <a:ext cx="2376264" cy="16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QuadreDeText 3"/>
          <p:cNvSpPr txBox="1"/>
          <p:nvPr/>
        </p:nvSpPr>
        <p:spPr>
          <a:xfrm>
            <a:off x="467544" y="2276872"/>
            <a:ext cx="867645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a-ES" sz="1600" b="1" dirty="0"/>
              <a:t>Descripció tècnica</a:t>
            </a:r>
            <a:r>
              <a:rPr lang="ca-ES" sz="1600" dirty="0"/>
              <a:t> del projecte (60 punts)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a-ES" sz="1600" dirty="0"/>
              <a:t>Justificació de la </a:t>
            </a:r>
            <a:r>
              <a:rPr lang="ca-ES" sz="1600" b="1" dirty="0"/>
              <a:t>necessitat del projecte</a:t>
            </a:r>
            <a:r>
              <a:rPr lang="ca-ES" sz="1600" dirty="0"/>
              <a:t> (15 punts)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a-ES" sz="1600" dirty="0"/>
              <a:t>El projecte recull de forma detallada els </a:t>
            </a:r>
            <a:r>
              <a:rPr lang="ca-ES" sz="1600" b="1" dirty="0"/>
              <a:t>objectius i resultats </a:t>
            </a:r>
            <a:r>
              <a:rPr lang="ca-ES" sz="1600" dirty="0"/>
              <a:t>que es pretenen aconseguir (10 punts)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a-ES" sz="1600" dirty="0"/>
              <a:t>Descripció detallada de les </a:t>
            </a:r>
            <a:r>
              <a:rPr lang="ca-ES" sz="1600" b="1" dirty="0"/>
              <a:t>activitats</a:t>
            </a:r>
            <a:r>
              <a:rPr lang="ca-ES" sz="1600" dirty="0"/>
              <a:t> (25 punts)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a-ES" sz="1600" b="1" dirty="0"/>
              <a:t>Calendari</a:t>
            </a:r>
            <a:r>
              <a:rPr lang="ca-ES" sz="1600" dirty="0"/>
              <a:t> d’execució (10 punts)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a-ES" sz="1600" b="1" dirty="0"/>
              <a:t>Impacte social del projecte </a:t>
            </a:r>
            <a:r>
              <a:rPr lang="ca-ES" sz="1600" dirty="0"/>
              <a:t>(10 punts)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a-ES" sz="1600" b="1" dirty="0"/>
              <a:t>Qualitat i caràcter innovador</a:t>
            </a:r>
            <a:r>
              <a:rPr lang="ca-ES" sz="1600" dirty="0"/>
              <a:t> de l’actuació (10 punts)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a-ES" sz="1600" dirty="0"/>
              <a:t>Vinculació del projecte amb </a:t>
            </a:r>
            <a:r>
              <a:rPr lang="ca-ES" sz="1600" b="1" dirty="0"/>
              <a:t>programes municipals de medi ambient</a:t>
            </a:r>
            <a:r>
              <a:rPr lang="ca-ES" sz="1600" dirty="0"/>
              <a:t> (15 punts)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a-ES" sz="1600" b="1" dirty="0" err="1"/>
              <a:t>Replicabilitat</a:t>
            </a:r>
            <a:r>
              <a:rPr lang="ca-ES" sz="1600" dirty="0"/>
              <a:t> del projecte (5 punts)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7229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13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63877" y="1686772"/>
            <a:ext cx="3326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b="1" dirty="0" smtClean="0"/>
              <a:t>Execució de la subvenció</a:t>
            </a:r>
            <a:endParaRPr lang="ca-E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305964" y="2492896"/>
            <a:ext cx="85320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dirty="0"/>
              <a:t>Les subvencions concedides s’hauran de destinar a finançar projectes/activitats nous o en curs, realitzats entre </a:t>
            </a:r>
            <a:r>
              <a:rPr lang="ca-E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l’1 de gener de </a:t>
            </a:r>
            <a:r>
              <a:rPr lang="ca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2021 </a:t>
            </a:r>
            <a:r>
              <a:rPr lang="ca-E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 el </a:t>
            </a:r>
            <a:r>
              <a:rPr lang="ca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29 </a:t>
            </a:r>
            <a:r>
              <a:rPr lang="ca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setembre de 2022</a:t>
            </a:r>
            <a:endParaRPr lang="ca-E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86853" y="3439391"/>
            <a:ext cx="65702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2400" b="1" dirty="0" smtClean="0"/>
              <a:t>Les entitats beneficiàries hauran de fer constar la col·laboració de la Diputació de Barcelona en l’execució del projecte o de l’activitat</a:t>
            </a:r>
            <a:endParaRPr lang="ca-ES" sz="2400" b="1" dirty="0"/>
          </a:p>
        </p:txBody>
      </p:sp>
      <p:pic>
        <p:nvPicPr>
          <p:cNvPr id="14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155" y="4941168"/>
            <a:ext cx="1342562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9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14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279211" y="1663762"/>
            <a:ext cx="3615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b="1" dirty="0" smtClean="0"/>
              <a:t>Justificació de la subvenció</a:t>
            </a:r>
            <a:endParaRPr lang="ca-E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228576" y="2136006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dirty="0" smtClean="0"/>
              <a:t>El termini per presentar la justificació  és el </a:t>
            </a:r>
            <a:r>
              <a:rPr lang="ca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31 d’octubre de 2022</a:t>
            </a:r>
            <a:r>
              <a:rPr lang="ca-ES" sz="1600" dirty="0" smtClean="0"/>
              <a:t>.</a:t>
            </a:r>
            <a:endParaRPr lang="ca-ES" sz="1600" dirty="0"/>
          </a:p>
        </p:txBody>
      </p:sp>
      <p:sp>
        <p:nvSpPr>
          <p:cNvPr id="8" name="Rectangle 7"/>
          <p:cNvSpPr/>
          <p:nvPr/>
        </p:nvSpPr>
        <p:spPr>
          <a:xfrm>
            <a:off x="218596" y="2708920"/>
            <a:ext cx="8817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a-ES" sz="1600" dirty="0" smtClean="0"/>
              <a:t>Caldrà presentar el compte justificatiu simplificat (memòria de l’actuació i memòria econòmica) que trobareu al web  </a:t>
            </a:r>
            <a:r>
              <a:rPr lang="ca-ES" sz="1400" b="1" dirty="0" smtClean="0">
                <a:hlinkClick r:id="rId3"/>
              </a:rPr>
              <a:t>https://www.diba.cat/web/mediambient/subvencions-entitats</a:t>
            </a:r>
            <a:r>
              <a:rPr lang="ca-ES" sz="1400" b="1" dirty="0" smtClean="0"/>
              <a:t> </a:t>
            </a:r>
            <a:r>
              <a:rPr lang="ca-ES" sz="1600" dirty="0" smtClean="0"/>
              <a:t>un cop s’obri el període de justificació  (a partir del 30 de setembre de 2022). </a:t>
            </a:r>
            <a:endParaRPr lang="ca-ES" sz="1600" dirty="0"/>
          </a:p>
        </p:txBody>
      </p:sp>
      <p:sp>
        <p:nvSpPr>
          <p:cNvPr id="12" name="Rectangle 11"/>
          <p:cNvSpPr/>
          <p:nvPr/>
        </p:nvSpPr>
        <p:spPr>
          <a:xfrm>
            <a:off x="115392" y="5006475"/>
            <a:ext cx="80805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dirty="0" smtClean="0"/>
              <a:t>S’haurà de justificar el cost total de l’activitat.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dirty="0" smtClean="0"/>
              <a:t>S’haurà de presentar una mostra (10-20%) dels justificants de despesa.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dirty="0"/>
              <a:t>La data de les factures no pot ser posterior al període d’execució.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dirty="0" smtClean="0"/>
              <a:t>Les factures hauran d’estar efectivament pagades abans del 31 d’octubre. </a:t>
            </a:r>
            <a:endParaRPr lang="ca-ES" dirty="0"/>
          </a:p>
        </p:txBody>
      </p:sp>
      <p:pic>
        <p:nvPicPr>
          <p:cNvPr id="15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08" y="3717032"/>
            <a:ext cx="82200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9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15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279211" y="1663762"/>
            <a:ext cx="3615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b="1" dirty="0" smtClean="0"/>
              <a:t>Justificació de la subvenció</a:t>
            </a:r>
            <a:endParaRPr lang="ca-E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18596" y="2708920"/>
            <a:ext cx="8817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a-ES" sz="1600" dirty="0" smtClean="0"/>
              <a:t>Caldrà justificar el cost total del projecte (el corresponent al pressupost que es va presentar amb la sol·licitud)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a-E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a-ES" sz="1600" dirty="0" smtClean="0"/>
              <a:t>En </a:t>
            </a:r>
            <a:r>
              <a:rPr lang="ca-ES" sz="1600" dirty="0"/>
              <a:t>cas que el cost total de l’activitat/projecte sigui menor que </a:t>
            </a:r>
            <a:r>
              <a:rPr lang="ca-ES" sz="1600" dirty="0" smtClean="0"/>
              <a:t>l’import </a:t>
            </a:r>
            <a:r>
              <a:rPr lang="ca-ES" sz="1600" dirty="0"/>
              <a:t>que consta en el pressupost presentat amb la sol·licitud caldrà considerar els aspectes següents: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16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a-ES" sz="1600" dirty="0"/>
              <a:t>Només s'acceptaran les desviacions de pressupost degudament argumentades a la justificació.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a-ES" sz="1600" dirty="0"/>
              <a:t>Caldrà garantir que es mantenen els objectius del projecte subvencionat.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a-ES" sz="1600" dirty="0"/>
              <a:t>En cap cas l'ajut concedit serà superior al 75% del cost total del projecte/activitat. </a:t>
            </a:r>
            <a:endParaRPr lang="ca-ES" sz="1600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a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600" dirty="0"/>
              <a:t>Al web disposeu d’un document d’instruccions per completar el formulari de justificació.</a:t>
            </a:r>
          </a:p>
          <a:p>
            <a:pPr algn="just"/>
            <a:endParaRPr lang="ca-ES" sz="1600" dirty="0"/>
          </a:p>
        </p:txBody>
      </p:sp>
      <p:pic>
        <p:nvPicPr>
          <p:cNvPr id="15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0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16</a:t>
            </a:fld>
            <a:endParaRPr lang="ca-ES"/>
          </a:p>
        </p:txBody>
      </p:sp>
      <p:sp>
        <p:nvSpPr>
          <p:cNvPr id="4" name="Rectangle 3"/>
          <p:cNvSpPr/>
          <p:nvPr/>
        </p:nvSpPr>
        <p:spPr>
          <a:xfrm>
            <a:off x="1043608" y="3299766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Moltes gràcies!</a:t>
            </a:r>
            <a:endParaRPr lang="ca-ES" sz="3600" dirty="0"/>
          </a:p>
        </p:txBody>
      </p:sp>
      <p:pic>
        <p:nvPicPr>
          <p:cNvPr id="15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3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2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3565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Principals novetats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pic>
        <p:nvPicPr>
          <p:cNvPr id="16" name="Picture 2" descr="C:\Users\dermitfd\Desktop\4.5. subvencions-entitats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281" y="1468372"/>
            <a:ext cx="2709897" cy="8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uadreDeText 3"/>
          <p:cNvSpPr txBox="1"/>
          <p:nvPr/>
        </p:nvSpPr>
        <p:spPr>
          <a:xfrm>
            <a:off x="321487" y="2543418"/>
            <a:ext cx="864300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Els projectes o activitats han de </a:t>
            </a:r>
            <a:r>
              <a:rPr lang="ca-ES" sz="1600" b="1" dirty="0"/>
              <a:t>complementar la competència municipal</a:t>
            </a:r>
            <a:r>
              <a:rPr lang="ca-ES" sz="1600" dirty="0"/>
              <a:t> en els àmbits temàtics objecte de la subvenció. No s’accepten projectes que no presentin una o diverses </a:t>
            </a:r>
            <a:r>
              <a:rPr lang="ca-ES" sz="1600" b="1" dirty="0"/>
              <a:t>cartes de suport d’ens locals</a:t>
            </a:r>
            <a:r>
              <a:rPr lang="ca-ES" sz="1600" dirty="0"/>
              <a:t>.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Els projectes o activitats s’han de realitzar en municipis de </a:t>
            </a:r>
            <a:r>
              <a:rPr lang="ca-ES" sz="1600" b="1" dirty="0"/>
              <a:t>menys de 300.000 habitants</a:t>
            </a:r>
            <a:r>
              <a:rPr lang="ca-ES" sz="1600" dirty="0"/>
              <a:t> dins l’àmbit territorial de la </a:t>
            </a:r>
            <a:r>
              <a:rPr lang="ca-ES" sz="1600" b="1" dirty="0"/>
              <a:t>província de Barcelona.</a:t>
            </a:r>
            <a:endParaRPr lang="ca-ES" sz="1600" dirty="0"/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b="1" dirty="0" smtClean="0"/>
              <a:t>L’import </a:t>
            </a:r>
            <a:r>
              <a:rPr lang="ca-ES" sz="1600" b="1" dirty="0"/>
              <a:t>sol·licitat no podrà superar els 10.000 €</a:t>
            </a:r>
            <a:r>
              <a:rPr lang="ca-ES" sz="1600" dirty="0"/>
              <a:t>.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 smtClean="0"/>
              <a:t>Caldrà </a:t>
            </a:r>
            <a:r>
              <a:rPr lang="ca-ES" sz="1600" dirty="0"/>
              <a:t>realitzar una part de les actuacions del projecte </a:t>
            </a:r>
            <a:r>
              <a:rPr lang="ca-ES" sz="1600" b="1" dirty="0"/>
              <a:t>l’any 2021</a:t>
            </a:r>
            <a:r>
              <a:rPr lang="ca-ES" sz="1600" dirty="0"/>
              <a:t> i una altra part </a:t>
            </a:r>
            <a:r>
              <a:rPr lang="ca-ES" sz="1600" b="1" dirty="0"/>
              <a:t>l’any 2022</a:t>
            </a:r>
            <a:r>
              <a:rPr lang="ca-ES" sz="1600" dirty="0"/>
              <a:t> i que així consti a la documentació justificativa.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Es realitzarà un </a:t>
            </a:r>
            <a:r>
              <a:rPr lang="ca-ES" sz="1600" b="1" dirty="0"/>
              <a:t>primer pagament avançat</a:t>
            </a:r>
            <a:r>
              <a:rPr lang="ca-ES" sz="1600" dirty="0"/>
              <a:t> del 50% del import total de la subvenció concedida i un segon pagament, corresponent també al 50% del total de la subvenció concedida, l’any 2022 un cop justificat el projecte. 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5054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3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3565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Àmbits temàtics: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638317" y="4275854"/>
            <a:ext cx="2306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b="1" dirty="0" smtClean="0">
                <a:solidFill>
                  <a:schemeClr val="accent5">
                    <a:lumMod val="75000"/>
                  </a:schemeClr>
                </a:solidFill>
              </a:rPr>
              <a:t>Sensibilització ambiental per a l’acció climàtica</a:t>
            </a:r>
            <a:endParaRPr lang="ca-E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" name="Imat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743423"/>
            <a:ext cx="1553716" cy="152222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315707" y="4275854"/>
            <a:ext cx="23062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b="1" dirty="0" smtClean="0">
                <a:solidFill>
                  <a:schemeClr val="accent5">
                    <a:lumMod val="75000"/>
                  </a:schemeClr>
                </a:solidFill>
              </a:rPr>
              <a:t>Sensibilització sobre la prevenció de residus plàstics i altres envasos d’un sòl ús</a:t>
            </a:r>
            <a:endParaRPr lang="ca-E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30026" y="4314573"/>
            <a:ext cx="23062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600" b="1" dirty="0" smtClean="0">
                <a:solidFill>
                  <a:schemeClr val="accent5">
                    <a:lumMod val="75000"/>
                  </a:schemeClr>
                </a:solidFill>
              </a:rPr>
              <a:t>Educació ambiental en sistemes aquàtics continentals</a:t>
            </a:r>
            <a:endParaRPr lang="ca-E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5" name="Imat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2908675"/>
            <a:ext cx="1352550" cy="1323975"/>
          </a:xfrm>
          <a:prstGeom prst="rect">
            <a:avLst/>
          </a:prstGeom>
        </p:spPr>
      </p:pic>
      <p:pic>
        <p:nvPicPr>
          <p:cNvPr id="16" name="Imatg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2717948"/>
            <a:ext cx="1521904" cy="147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8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4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3565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Acció climàtica: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sp>
        <p:nvSpPr>
          <p:cNvPr id="4" name="QuadreDeText 3"/>
          <p:cNvSpPr txBox="1"/>
          <p:nvPr/>
        </p:nvSpPr>
        <p:spPr>
          <a:xfrm>
            <a:off x="321487" y="2366841"/>
            <a:ext cx="864300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/>
              <a:t>Inclou projectes o activitats sobre temàtiques com la </a:t>
            </a:r>
            <a:r>
              <a:rPr lang="ca-ES" sz="1600" b="1" dirty="0">
                <a:solidFill>
                  <a:schemeClr val="accent5">
                    <a:lumMod val="75000"/>
                  </a:schemeClr>
                </a:solidFill>
              </a:rPr>
              <a:t>transició energètica, la mitigació i l’adaptació al canvi climàtic</a:t>
            </a:r>
            <a:r>
              <a:rPr lang="ca-ES" sz="1600" dirty="0"/>
              <a:t> així com projectes que permetin donar a conèixer l’estat actual </a:t>
            </a:r>
            <a:r>
              <a:rPr lang="ca-ES" sz="1600" b="1" dirty="0">
                <a:solidFill>
                  <a:schemeClr val="accent5">
                    <a:lumMod val="75000"/>
                  </a:schemeClr>
                </a:solidFill>
              </a:rPr>
              <a:t>d’emergència climàtica </a:t>
            </a:r>
            <a:r>
              <a:rPr lang="ca-ES" sz="1600" dirty="0"/>
              <a:t>i la urgència d’actuar. </a:t>
            </a:r>
            <a:endParaRPr lang="ca-ES" sz="1600" dirty="0" smtClean="0"/>
          </a:p>
          <a:p>
            <a:endParaRPr lang="ca-ES" sz="1600" dirty="0"/>
          </a:p>
          <a:p>
            <a:endParaRPr lang="ca-ES" sz="1600" dirty="0" smtClean="0"/>
          </a:p>
          <a:p>
            <a:endParaRPr lang="ca-ES" sz="1600" dirty="0"/>
          </a:p>
          <a:p>
            <a:endParaRPr lang="ca-ES" sz="1600" dirty="0" smtClean="0"/>
          </a:p>
          <a:p>
            <a:endParaRPr lang="ca-ES" sz="1600" dirty="0"/>
          </a:p>
          <a:p>
            <a:endParaRPr lang="ca-ES" sz="1600" dirty="0" smtClean="0"/>
          </a:p>
          <a:p>
            <a:r>
              <a:rPr lang="ca-ES" sz="1600" dirty="0" smtClean="0"/>
              <a:t>Sota </a:t>
            </a:r>
            <a:r>
              <a:rPr lang="ca-ES" sz="1600" dirty="0"/>
              <a:t>aquest marc temàtic s’inclouen </a:t>
            </a:r>
            <a:r>
              <a:rPr lang="ca-ES" sz="1600" b="1" dirty="0"/>
              <a:t>exclusivament</a:t>
            </a:r>
            <a:r>
              <a:rPr lang="ca-ES" sz="1600" dirty="0"/>
              <a:t> projectes de sensibilització, educació, participació sobre eficiència i estalvi energètic, energies renovables i comunitats energètiques, efectes del canvi climàtic sobre col·lectius vulnerables, mobilitat sostenible i accions d’adaptació al canvi climàtic.</a:t>
            </a:r>
          </a:p>
          <a:p>
            <a:endParaRPr lang="ca-ES" dirty="0"/>
          </a:p>
        </p:txBody>
      </p:sp>
      <p:pic>
        <p:nvPicPr>
          <p:cNvPr id="9" name="Imat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150" y="3030162"/>
            <a:ext cx="1409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6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5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Exemples de projectes d’acció climàtica: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sp>
        <p:nvSpPr>
          <p:cNvPr id="4" name="QuadreDeText 3"/>
          <p:cNvSpPr txBox="1"/>
          <p:nvPr/>
        </p:nvSpPr>
        <p:spPr>
          <a:xfrm>
            <a:off x="321487" y="2366841"/>
            <a:ext cx="8643001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Campanyes de conscienciació sobre la crisi climàtica per donar a conèixer la urgència d’actuar.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Accions específiques sobre canvi climàtic i col·lectius vulnerables: </a:t>
            </a:r>
            <a:r>
              <a:rPr lang="ca-ES" sz="1600" dirty="0" err="1"/>
              <a:t>visibilitzar</a:t>
            </a:r>
            <a:r>
              <a:rPr lang="ca-ES" sz="1600" dirty="0"/>
              <a:t> com el canvi climàtic afecta més a les persones amb menys renda per </a:t>
            </a:r>
            <a:r>
              <a:rPr lang="ca-ES" sz="1600" dirty="0" err="1"/>
              <a:t>càpita</a:t>
            </a:r>
            <a:r>
              <a:rPr lang="ca-ES" sz="1600" dirty="0"/>
              <a:t>, o bé, projectes de capacitació sobre la gestió energètica domèstica per reduir els consums de les llars, entre altres.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Promoure la implicació i la participació dels joves i dels moviments juvenils en la lluita contra el canvi climàtic.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Campanyes i accions de sensibilització sobre eficiència i estalvi energètic.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Fomentar la creació de comunitats energètiques locals per promoure l’ús d’energies renovables.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Campanyes i accions orientades a promoure la mobilitat sostenible i a reduir l’ús del vehicle de motor privat, promoure els desplaçaments amb bicicleta i a peu. 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Accions de sensibilització sobre la importància dels espais verds i del verd urbà.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a-ES" sz="1600" dirty="0"/>
              <a:t>Activitats d’educació i conscienciació sobre l’impacte del canvi climàtic en la biodiversitat i en els ecosistemes, com per exemple sobre boscos i medi litoral, com a estratègies d’adaptació als efectes del canvi climàtic.</a:t>
            </a:r>
          </a:p>
          <a:p>
            <a:endParaRPr lang="ca-ES" dirty="0"/>
          </a:p>
        </p:txBody>
      </p:sp>
      <p:pic>
        <p:nvPicPr>
          <p:cNvPr id="9" name="Imat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027" y="1206516"/>
            <a:ext cx="122872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8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6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Prevenció de residus plàstics i altres envasos d’un sòl ús: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sp>
        <p:nvSpPr>
          <p:cNvPr id="4" name="QuadreDeText 3"/>
          <p:cNvSpPr txBox="1"/>
          <p:nvPr/>
        </p:nvSpPr>
        <p:spPr>
          <a:xfrm>
            <a:off x="321487" y="2366841"/>
            <a:ext cx="86430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1600" dirty="0"/>
              <a:t>Accions de sensibilització sobre la </a:t>
            </a:r>
            <a:r>
              <a:rPr lang="ca-ES" sz="1600" b="1" dirty="0">
                <a:solidFill>
                  <a:schemeClr val="accent5">
                    <a:lumMod val="75000"/>
                  </a:schemeClr>
                </a:solidFill>
              </a:rPr>
              <a:t>prevenció de residus de plàstics i altres envasos d’un sol ús</a:t>
            </a:r>
            <a:r>
              <a:rPr lang="ca-ES" sz="1600" dirty="0"/>
              <a:t>, tant a nivell domèstic com comercial. </a:t>
            </a:r>
            <a:endParaRPr lang="ca-ES" sz="1600" dirty="0" smtClean="0"/>
          </a:p>
          <a:p>
            <a:pPr lvl="0"/>
            <a:endParaRPr lang="ca-ES" sz="1600" dirty="0" smtClean="0"/>
          </a:p>
          <a:p>
            <a:pPr lvl="0"/>
            <a:endParaRPr lang="ca-ES" sz="1600" dirty="0" smtClean="0"/>
          </a:p>
          <a:p>
            <a:pPr lvl="0"/>
            <a:endParaRPr lang="ca-ES" sz="1600" dirty="0"/>
          </a:p>
          <a:p>
            <a:pPr lvl="0"/>
            <a:endParaRPr lang="ca-ES" sz="1600" dirty="0" smtClean="0"/>
          </a:p>
          <a:p>
            <a:pPr lvl="0"/>
            <a:endParaRPr lang="ca-ES" sz="1600" dirty="0"/>
          </a:p>
          <a:p>
            <a:pPr lvl="0"/>
            <a:endParaRPr lang="ca-ES" sz="1600" dirty="0" smtClean="0"/>
          </a:p>
          <a:p>
            <a:pPr lvl="0"/>
            <a:endParaRPr lang="ca-ES" sz="1600" dirty="0"/>
          </a:p>
          <a:p>
            <a:pPr lvl="0"/>
            <a:r>
              <a:rPr lang="ca-ES" sz="1600" dirty="0" smtClean="0"/>
              <a:t>Sota </a:t>
            </a:r>
            <a:r>
              <a:rPr lang="ca-ES" sz="1600" dirty="0"/>
              <a:t>aquesta temàtica s’inclouen accions de sensibilització per a la </a:t>
            </a:r>
            <a:r>
              <a:rPr lang="ca-ES" sz="1600" b="1" dirty="0"/>
              <a:t>reducció del consum d’envasos i embalatges d’un sol ús</a:t>
            </a:r>
            <a:r>
              <a:rPr lang="ca-ES" sz="1600" dirty="0"/>
              <a:t> així com sobre la problemàtica generada pels plàstics tant en el medi ambient com en la salut per avançar cap a una comunitat que afavoreix el residu zero. </a:t>
            </a:r>
          </a:p>
        </p:txBody>
      </p:sp>
      <p:pic>
        <p:nvPicPr>
          <p:cNvPr id="9" name="Imat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950" y="2954510"/>
            <a:ext cx="15621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0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7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1487" y="1482040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Exemple de projectes de prevenció de residus plàstics i altres envasos d’un sòl ús: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sp>
        <p:nvSpPr>
          <p:cNvPr id="4" name="QuadreDeText 3"/>
          <p:cNvSpPr txBox="1"/>
          <p:nvPr/>
        </p:nvSpPr>
        <p:spPr>
          <a:xfrm>
            <a:off x="321487" y="2404951"/>
            <a:ext cx="864300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Accions comunitàries per reduir els envasos d’un sòl ús en l’àmbit domèstic, </a:t>
            </a:r>
            <a:r>
              <a:rPr lang="ca-ES" sz="1600" dirty="0" smtClean="0"/>
              <a:t>                           educatiu </a:t>
            </a:r>
            <a:r>
              <a:rPr lang="ca-ES" sz="1600" dirty="0"/>
              <a:t>o comercial del municipi.</a:t>
            </a:r>
          </a:p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Promoure l’ús de vaixelles reutilitzables i la reducció dels residus en actes festius i esdeveniments</a:t>
            </a:r>
          </a:p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Campanyes de conscienciació i sensibilització sobre els efectes del plàstic en l’ecosistema marí i sobre la salut.</a:t>
            </a:r>
          </a:p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Promoure la realització d’accions de neteja de platges i altres espais públics per sensibilitzar la ciutadania sobre la problemàtica dels residus i prevenir-ne la seva generació.</a:t>
            </a:r>
          </a:p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Creació d’iniciatives comunitàries per a la reutilització, reparació, intercanvi i préstec d’objectes per fomentar la reducció de la generació de residus i allargar la vida útil dels productes.</a:t>
            </a:r>
          </a:p>
        </p:txBody>
      </p:sp>
      <p:sp>
        <p:nvSpPr>
          <p:cNvPr id="9" name="QuadreDeText 8"/>
          <p:cNvSpPr txBox="1"/>
          <p:nvPr/>
        </p:nvSpPr>
        <p:spPr>
          <a:xfrm>
            <a:off x="327492" y="5112966"/>
            <a:ext cx="864300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/>
              <a:t>S’exclouen les accions que consisteixin únicament en la producció d’elements per la prevenció de residus com bosses de reixeta, ampolles reutilitzables, carmanyoles o embolcalls d’entrepans.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/>
              <a:t>S’exclouen les accions de prevenció del malbaratament alimentari.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/>
              <a:t>S’exclouen  les activitats de sensibilització per a la recollida selectiva. </a:t>
            </a:r>
          </a:p>
          <a:p>
            <a:pPr>
              <a:spcBef>
                <a:spcPts val="600"/>
              </a:spcBef>
            </a:pPr>
            <a:endParaRPr lang="ca-ES" dirty="0"/>
          </a:p>
        </p:txBody>
      </p:sp>
      <p:pic>
        <p:nvPicPr>
          <p:cNvPr id="13" name="Imat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388" y="1588186"/>
            <a:ext cx="15621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0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8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Ecosistemes aquàtics continentals: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sp>
        <p:nvSpPr>
          <p:cNvPr id="4" name="QuadreDeText 3"/>
          <p:cNvSpPr txBox="1"/>
          <p:nvPr/>
        </p:nvSpPr>
        <p:spPr>
          <a:xfrm>
            <a:off x="321487" y="2366841"/>
            <a:ext cx="86430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1600" dirty="0"/>
              <a:t>La realització de projectes d’educació ambiental que tinguin com a objectiu la realització d’accions de </a:t>
            </a:r>
            <a:r>
              <a:rPr lang="ca-ES" sz="1600" b="1" dirty="0">
                <a:solidFill>
                  <a:schemeClr val="accent5">
                    <a:lumMod val="75000"/>
                  </a:schemeClr>
                </a:solidFill>
              </a:rPr>
              <a:t>sensibilització, recerca o conservació dels ecosistemes aquàtics continentals </a:t>
            </a:r>
            <a:r>
              <a:rPr lang="ca-ES" sz="1600" dirty="0"/>
              <a:t>del territori i/o municipi que no estiguin inclosos en la xarxa de Parcs Naturals de la Diputació de Barcelona. </a:t>
            </a:r>
            <a:endParaRPr lang="ca-ES" sz="1600" dirty="0" smtClean="0"/>
          </a:p>
          <a:p>
            <a:pPr lvl="0"/>
            <a:endParaRPr lang="ca-ES" sz="1600" dirty="0"/>
          </a:p>
          <a:p>
            <a:pPr lvl="0"/>
            <a:endParaRPr lang="ca-ES" sz="1600" dirty="0" smtClean="0"/>
          </a:p>
          <a:p>
            <a:pPr lvl="0"/>
            <a:endParaRPr lang="ca-ES" sz="1600" dirty="0"/>
          </a:p>
          <a:p>
            <a:pPr lvl="0"/>
            <a:endParaRPr lang="ca-ES" sz="1600" dirty="0" smtClean="0"/>
          </a:p>
          <a:p>
            <a:pPr lvl="0"/>
            <a:endParaRPr lang="ca-ES" sz="1600" dirty="0"/>
          </a:p>
          <a:p>
            <a:pPr lvl="0"/>
            <a:endParaRPr lang="ca-ES" sz="1600" dirty="0" smtClean="0"/>
          </a:p>
          <a:p>
            <a:pPr lvl="0"/>
            <a:endParaRPr lang="ca-ES" sz="1600" dirty="0" smtClean="0"/>
          </a:p>
          <a:p>
            <a:pPr lvl="0"/>
            <a:r>
              <a:rPr lang="ca-ES" sz="1600" dirty="0" smtClean="0"/>
              <a:t>És </a:t>
            </a:r>
            <a:r>
              <a:rPr lang="ca-ES" sz="1600" dirty="0"/>
              <a:t>a dir, projectes en rius, basses, rieres, etc. que busquin donar a conèixer el seu valor ecològic, social i patrimonial i la seva funcionalitat i importància com element d’adaptació al canvi climàtic. També s’inclouen projectes per conscienciar la població sobre els problemes que afecten a aquests ecosistemes, com per exemple la presència d’espècies exòtiques i invasores i com podem contribuir a la seva solució.</a:t>
            </a:r>
          </a:p>
          <a:p>
            <a:endParaRPr lang="ca-ES" sz="1600" dirty="0"/>
          </a:p>
        </p:txBody>
      </p:sp>
      <p:pic>
        <p:nvPicPr>
          <p:cNvPr id="9" name="Imat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3336084"/>
            <a:ext cx="13525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2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 9"/>
          <p:cNvGrpSpPr/>
          <p:nvPr/>
        </p:nvGrpSpPr>
        <p:grpSpPr>
          <a:xfrm>
            <a:off x="0" y="260648"/>
            <a:ext cx="9144000" cy="1138144"/>
            <a:chOff x="0" y="260648"/>
            <a:chExt cx="9144000" cy="1138144"/>
          </a:xfrm>
        </p:grpSpPr>
        <p:pic>
          <p:nvPicPr>
            <p:cNvPr id="1026" name="Picture 2" descr="U:\OTEPA\WEBs\2017_ENCÀRREC DISSENY OTEPA\2_DOCUMENTS DE TREBALL\B_revisió web i pictogrames\DEFINITIU\Banner capçalera we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0648"/>
              <a:ext cx="9144000" cy="1138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0" y="260648"/>
              <a:ext cx="5940152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 spc="-300" dirty="0"/>
            </a:p>
          </p:txBody>
        </p:sp>
        <p:sp>
          <p:nvSpPr>
            <p:cNvPr id="6" name="Triangle rectangle 5"/>
            <p:cNvSpPr/>
            <p:nvPr/>
          </p:nvSpPr>
          <p:spPr>
            <a:xfrm rot="12046709">
              <a:off x="5728963" y="271676"/>
              <a:ext cx="380791" cy="886356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7" name="QuadreDeText 6"/>
            <p:cNvSpPr txBox="1"/>
            <p:nvPr/>
          </p:nvSpPr>
          <p:spPr>
            <a:xfrm>
              <a:off x="115392" y="352045"/>
              <a:ext cx="6026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b="1" spc="-150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SUBVENCIONS MEDI AMBIENT</a:t>
              </a:r>
              <a:endParaRPr lang="ca-ES" sz="3600" b="1" spc="-15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Conteni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3E92-EF3E-4C11-9306-BE9CC1A60B07}" type="slidenum">
              <a:rPr lang="ca-ES" smtClean="0"/>
              <a:t>9</a:t>
            </a:fld>
            <a:endParaRPr lang="ca-ES"/>
          </a:p>
        </p:txBody>
      </p:sp>
      <p:sp>
        <p:nvSpPr>
          <p:cNvPr id="3" name="Rectangle 2"/>
          <p:cNvSpPr/>
          <p:nvPr/>
        </p:nvSpPr>
        <p:spPr>
          <a:xfrm>
            <a:off x="323528" y="1686773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Exemples de projectes d’ecosistemes aquàtics continentals:</a:t>
            </a:r>
            <a:endParaRPr lang="ca-ES" sz="2400" dirty="0"/>
          </a:p>
        </p:txBody>
      </p:sp>
      <p:sp>
        <p:nvSpPr>
          <p:cNvPr id="8" name="Rectangle 7"/>
          <p:cNvSpPr/>
          <p:nvPr/>
        </p:nvSpPr>
        <p:spPr>
          <a:xfrm>
            <a:off x="321487" y="220486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1600" dirty="0"/>
          </a:p>
        </p:txBody>
      </p:sp>
      <p:sp>
        <p:nvSpPr>
          <p:cNvPr id="4" name="QuadreDeText 3"/>
          <p:cNvSpPr txBox="1"/>
          <p:nvPr/>
        </p:nvSpPr>
        <p:spPr>
          <a:xfrm>
            <a:off x="321487" y="2366841"/>
            <a:ext cx="8643001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Campanyes o accions puntuals de conscienciació sobre el valor ecològic, social </a:t>
            </a:r>
            <a:r>
              <a:rPr lang="ca-ES" sz="1600" dirty="0" smtClean="0"/>
              <a:t>                                    i </a:t>
            </a:r>
            <a:r>
              <a:rPr lang="ca-ES" sz="1600" dirty="0"/>
              <a:t>patrimonial dels ecosistemes aquàtics continentals. Sobretot, en les </a:t>
            </a:r>
            <a:r>
              <a:rPr lang="ca-ES" sz="1600" dirty="0" smtClean="0"/>
              <a:t>situacions                                 </a:t>
            </a:r>
            <a:r>
              <a:rPr lang="ca-ES" sz="1600" dirty="0"/>
              <a:t>de </a:t>
            </a:r>
            <a:r>
              <a:rPr lang="ca-ES" sz="1600" dirty="0" err="1"/>
              <a:t>sobrefreqüentació</a:t>
            </a:r>
            <a:r>
              <a:rPr lang="ca-ES" sz="1600" dirty="0"/>
              <a:t> que hi poden haver arrel de la COVID19. </a:t>
            </a:r>
          </a:p>
          <a:p>
            <a:pPr marL="28575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Activitats de conscienciació sobre la problemàtica de les espècies </a:t>
            </a:r>
            <a:r>
              <a:rPr lang="ca-ES" sz="1600" dirty="0" smtClean="0"/>
              <a:t>exòtiques                             </a:t>
            </a:r>
            <a:r>
              <a:rPr lang="ca-ES" sz="1600" dirty="0"/>
              <a:t>invasores d’ambients fluvials.</a:t>
            </a:r>
          </a:p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 smtClean="0"/>
              <a:t>Disseny </a:t>
            </a:r>
            <a:r>
              <a:rPr lang="ca-ES" sz="1600" dirty="0"/>
              <a:t>d’activitats de descoberta i sensibilització dels ecosistemes aquàtics continentals.</a:t>
            </a:r>
          </a:p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 smtClean="0"/>
              <a:t>Promoure </a:t>
            </a:r>
            <a:r>
              <a:rPr lang="ca-ES" sz="1600" dirty="0"/>
              <a:t>l’acció comunitària per sensibilitzar sobre aquests espais</a:t>
            </a:r>
          </a:p>
          <a:p>
            <a:pPr marL="285750" lvl="0" indent="-285750"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a-ES" sz="1600" dirty="0"/>
              <a:t>Accions de sensibilització per donar a conèixer les funcions dels ecosistemes aquàtics continentals com a elements d’adaptació al canvi climàtic i promoure’n la seva preservació.</a:t>
            </a:r>
          </a:p>
          <a:p>
            <a:r>
              <a:rPr lang="ca-ES" dirty="0"/>
              <a:t> 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/>
              <a:t>S’exclouen les accions que consisteixen únicament en projectes de conservació, adequació i/o restauració dels ecosistemes.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r>
              <a:rPr lang="ca-ES" sz="1600" dirty="0" smtClean="0"/>
              <a:t>S’exclouen </a:t>
            </a:r>
            <a:r>
              <a:rPr lang="ca-ES" sz="1600" dirty="0"/>
              <a:t>les accions per a l’estalvi i ús eficient de l’aigua en l’àmbit domèstic i comercial així com també les orientades a donar a conèixer les instal·lacions de depuració i potabilització de l’aigua.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Calibri" panose="020F0502020204030204" pitchFamily="34" charset="0"/>
              <a:buChar char="x"/>
            </a:pPr>
            <a:endParaRPr lang="ca-ES" sz="1600" dirty="0"/>
          </a:p>
        </p:txBody>
      </p:sp>
      <p:pic>
        <p:nvPicPr>
          <p:cNvPr id="9" name="Imat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0" y="2398759"/>
            <a:ext cx="13525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03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1534</Words>
  <Application>Microsoft Office PowerPoint</Application>
  <PresentationFormat>Presentació en pantalla (4:3)</PresentationFormat>
  <Paragraphs>149</Paragraphs>
  <Slides>16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Wingdings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Diputació de Barcelona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Què fem a l’OTEPA ?</dc:title>
  <dc:creator>bastardaslj</dc:creator>
  <cp:lastModifiedBy>BATET LOPEZ, SARA</cp:lastModifiedBy>
  <cp:revision>129</cp:revision>
  <cp:lastPrinted>2019-12-19T13:49:49Z</cp:lastPrinted>
  <dcterms:created xsi:type="dcterms:W3CDTF">2019-07-05T06:18:55Z</dcterms:created>
  <dcterms:modified xsi:type="dcterms:W3CDTF">2021-03-22T10:15:35Z</dcterms:modified>
</cp:coreProperties>
</file>